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7" r:id="rId5"/>
    <p:sldId id="271" r:id="rId6"/>
    <p:sldId id="268" r:id="rId7"/>
    <p:sldId id="269" r:id="rId8"/>
    <p:sldId id="270" r:id="rId9"/>
    <p:sldId id="275" r:id="rId10"/>
    <p:sldId id="263" r:id="rId11"/>
    <p:sldId id="264" r:id="rId12"/>
    <p:sldId id="266" r:id="rId13"/>
    <p:sldId id="265" r:id="rId14"/>
    <p:sldId id="272" r:id="rId15"/>
    <p:sldId id="273" r:id="rId16"/>
    <p:sldId id="274" r:id="rId17"/>
    <p:sldId id="276"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867D87F-7416-4D14-BE22-1D4623904E7C}" type="datetimeFigureOut">
              <a:rPr lang="tr-TR" smtClean="0"/>
              <a:pPr/>
              <a:t>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94491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67D87F-7416-4D14-BE22-1D4623904E7C}" type="datetimeFigureOut">
              <a:rPr lang="tr-TR" smtClean="0"/>
              <a:pPr/>
              <a:t>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331145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67D87F-7416-4D14-BE22-1D4623904E7C}" type="datetimeFigureOut">
              <a:rPr lang="tr-TR" smtClean="0"/>
              <a:pPr/>
              <a:t>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172238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67D87F-7416-4D14-BE22-1D4623904E7C}" type="datetimeFigureOut">
              <a:rPr lang="tr-TR" smtClean="0"/>
              <a:pPr/>
              <a:t>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68359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867D87F-7416-4D14-BE22-1D4623904E7C}" type="datetimeFigureOut">
              <a:rPr lang="tr-TR" smtClean="0"/>
              <a:pPr/>
              <a:t>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314056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867D87F-7416-4D14-BE22-1D4623904E7C}" type="datetimeFigureOut">
              <a:rPr lang="tr-TR" smtClean="0"/>
              <a:pPr/>
              <a:t>9.11.2020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1160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867D87F-7416-4D14-BE22-1D4623904E7C}" type="datetimeFigureOut">
              <a:rPr lang="tr-TR" smtClean="0"/>
              <a:pPr/>
              <a:t>9.11.2020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408701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867D87F-7416-4D14-BE22-1D4623904E7C}" type="datetimeFigureOut">
              <a:rPr lang="tr-TR" smtClean="0"/>
              <a:pPr/>
              <a:t>9.11.2020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410064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67D87F-7416-4D14-BE22-1D4623904E7C}" type="datetimeFigureOut">
              <a:rPr lang="tr-TR" smtClean="0"/>
              <a:pPr/>
              <a:t>9.11.2020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34364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867D87F-7416-4D14-BE22-1D4623904E7C}" type="datetimeFigureOut">
              <a:rPr lang="tr-TR" smtClean="0"/>
              <a:pPr/>
              <a:t>9.11.2020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375566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867D87F-7416-4D14-BE22-1D4623904E7C}" type="datetimeFigureOut">
              <a:rPr lang="tr-TR" smtClean="0"/>
              <a:pPr/>
              <a:t>9.11.2020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39937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7D87F-7416-4D14-BE22-1D4623904E7C}" type="datetimeFigureOut">
              <a:rPr lang="tr-TR" smtClean="0"/>
              <a:pPr/>
              <a:t>9.11.2020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E8C8-B7F9-47F3-A61A-6B9374CAEA07}" type="slidenum">
              <a:rPr lang="tr-TR" smtClean="0"/>
              <a:pPr/>
              <a:t>‹#›</a:t>
            </a:fld>
            <a:endParaRPr lang="tr-TR"/>
          </a:p>
        </p:txBody>
      </p:sp>
    </p:spTree>
    <p:extLst>
      <p:ext uri="{BB962C8B-B14F-4D97-AF65-F5344CB8AC3E}">
        <p14:creationId xmlns="" xmlns:p14="http://schemas.microsoft.com/office/powerpoint/2010/main" val="45027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ijilopedi.com/2019-internet-kullanimi-ve-sosyal-medya-istatistikleri/" TargetMode="External"/><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hurriyet.com.tr/teknoloji/sosyal-medyanin-faydalari-ve-zararlari-4019457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6" name="Resim 5"/>
          <p:cNvPicPr>
            <a:picLocks noChangeAspect="1"/>
          </p:cNvPicPr>
          <p:nvPr/>
        </p:nvPicPr>
        <p:blipFill>
          <a:blip r:embed="rId4"/>
          <a:stretch>
            <a:fillRect/>
          </a:stretch>
        </p:blipFill>
        <p:spPr>
          <a:xfrm>
            <a:off x="211177" y="180742"/>
            <a:ext cx="2020518" cy="2367587"/>
          </a:xfrm>
          <a:prstGeom prst="rect">
            <a:avLst/>
          </a:prstGeom>
        </p:spPr>
      </p:pic>
      <p:sp>
        <p:nvSpPr>
          <p:cNvPr id="5" name="4 Yuvarlatılmış Dikdörtgen"/>
          <p:cNvSpPr/>
          <p:nvPr/>
        </p:nvSpPr>
        <p:spPr>
          <a:xfrm>
            <a:off x="7202659" y="3516923"/>
            <a:ext cx="3657600" cy="161778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7624689" y="3727937"/>
            <a:ext cx="2785403" cy="1200329"/>
          </a:xfrm>
          <a:prstGeom prst="rect">
            <a:avLst/>
          </a:prstGeom>
          <a:noFill/>
        </p:spPr>
        <p:txBody>
          <a:bodyPr wrap="square" rtlCol="0">
            <a:spAutoFit/>
          </a:bodyPr>
          <a:lstStyle/>
          <a:p>
            <a:pPr algn="ctr"/>
            <a:r>
              <a:rPr lang="tr-TR" sz="2400" dirty="0" smtClean="0">
                <a:solidFill>
                  <a:schemeClr val="bg1"/>
                </a:solidFill>
                <a:latin typeface="AR CARTER" pitchFamily="2" charset="0"/>
              </a:rPr>
              <a:t>SÖĞÜTLÜ ÇOK PROGRAMLI ANADOLU LİSESİ</a:t>
            </a:r>
            <a:endParaRPr lang="tr-TR" sz="2400" dirty="0">
              <a:solidFill>
                <a:schemeClr val="bg1"/>
              </a:solidFill>
              <a:latin typeface="AR CARTER" pitchFamily="2" charset="0"/>
            </a:endParaRPr>
          </a:p>
        </p:txBody>
      </p:sp>
      <p:pic>
        <p:nvPicPr>
          <p:cNvPr id="8" name="Picture 7"/>
          <p:cNvPicPr>
            <a:picLocks noChangeAspect="1"/>
          </p:cNvPicPr>
          <p:nvPr/>
        </p:nvPicPr>
        <p:blipFill>
          <a:blip r:embed="rId5" cstate="print"/>
          <a:srcRect/>
          <a:stretch>
            <a:fillRect/>
          </a:stretch>
        </p:blipFill>
        <p:spPr>
          <a:xfrm rot="262007">
            <a:off x="8806870" y="5978661"/>
            <a:ext cx="3136763" cy="945505"/>
          </a:xfrm>
          <a:prstGeom prst="rect">
            <a:avLst/>
          </a:prstGeom>
        </p:spPr>
      </p:pic>
      <p:sp>
        <p:nvSpPr>
          <p:cNvPr id="9" name="8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319267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72636" y="210589"/>
            <a:ext cx="6590497" cy="853712"/>
          </a:xfrm>
          <a:prstGeom prst="rect">
            <a:avLst/>
          </a:prstGeom>
        </p:spPr>
      </p:pic>
      <p:sp>
        <p:nvSpPr>
          <p:cNvPr id="5" name="Metin kutusu 4"/>
          <p:cNvSpPr txBox="1"/>
          <p:nvPr/>
        </p:nvSpPr>
        <p:spPr>
          <a:xfrm>
            <a:off x="4129922" y="353857"/>
            <a:ext cx="6075923" cy="523220"/>
          </a:xfrm>
          <a:prstGeom prst="rect">
            <a:avLst/>
          </a:prstGeom>
          <a:noFill/>
        </p:spPr>
        <p:txBody>
          <a:bodyPr wrap="square" rtlCol="0">
            <a:spAutoFit/>
          </a:bodyPr>
          <a:lstStyle/>
          <a:p>
            <a:pPr algn="ctr"/>
            <a:r>
              <a:rPr lang="tr-TR" sz="2800" b="1" dirty="0" smtClean="0">
                <a:solidFill>
                  <a:schemeClr val="bg1"/>
                </a:solidFill>
                <a:latin typeface="Times New Roman" panose="02020603050405020304" pitchFamily="18" charset="0"/>
                <a:cs typeface="Times New Roman" panose="02020603050405020304" pitchFamily="18" charset="0"/>
              </a:rPr>
              <a:t>SOSYAL MEDYA’NIN FAYDALARI?</a:t>
            </a:r>
            <a:endParaRPr lang="tr-TR" sz="2800" b="1" dirty="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1756436" y="2027325"/>
            <a:ext cx="9653666" cy="4093428"/>
          </a:xfrm>
          <a:prstGeom prst="rect">
            <a:avLst/>
          </a:prstGeom>
          <a:noFill/>
        </p:spPr>
        <p:txBody>
          <a:bodyPr wrap="square" rtlCol="0">
            <a:spAutoFit/>
          </a:bodyPr>
          <a:lstStyle/>
          <a:p>
            <a:pPr>
              <a:spcAft>
                <a:spcPts val="1200"/>
              </a:spcAft>
            </a:pPr>
            <a:r>
              <a:rPr lang="tr-TR" sz="2400" u="sng" dirty="0" smtClean="0">
                <a:latin typeface="Times New Roman" panose="02020603050405020304" pitchFamily="18" charset="0"/>
                <a:cs typeface="Times New Roman" panose="02020603050405020304" pitchFamily="18" charset="0"/>
              </a:rPr>
              <a:t>Psikiyatrist Dr. Öğretim Üyesi </a:t>
            </a:r>
            <a:r>
              <a:rPr lang="tr-TR" sz="2400" u="sng" dirty="0">
                <a:latin typeface="Times New Roman" panose="02020603050405020304" pitchFamily="18" charset="0"/>
                <a:cs typeface="Times New Roman" panose="02020603050405020304" pitchFamily="18" charset="0"/>
              </a:rPr>
              <a:t>Rıdvan </a:t>
            </a:r>
            <a:r>
              <a:rPr lang="tr-TR" sz="2400" u="sng" dirty="0" err="1" smtClean="0">
                <a:latin typeface="Times New Roman" panose="02020603050405020304" pitchFamily="18" charset="0"/>
                <a:cs typeface="Times New Roman" panose="02020603050405020304" pitchFamily="18" charset="0"/>
              </a:rPr>
              <a:t>Üney</a:t>
            </a:r>
            <a:r>
              <a:rPr lang="tr-TR" sz="2400" u="sng" dirty="0" smtClean="0">
                <a:latin typeface="Times New Roman" panose="02020603050405020304" pitchFamily="18" charset="0"/>
                <a:cs typeface="Times New Roman" panose="02020603050405020304" pitchFamily="18" charset="0"/>
              </a:rPr>
              <a:t>;</a:t>
            </a:r>
          </a:p>
          <a:p>
            <a:pPr>
              <a:spcAft>
                <a:spcPts val="1200"/>
              </a:spcAft>
            </a:pPr>
            <a:r>
              <a:rPr lang="tr-TR" sz="2400" u="sng" dirty="0" smtClean="0">
                <a:latin typeface="Times New Roman" panose="02020603050405020304" pitchFamily="18" charset="0"/>
                <a:cs typeface="Times New Roman" panose="02020603050405020304" pitchFamily="18" charset="0"/>
              </a:rPr>
              <a:t>Sosyal Medyayla Birlikte;</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Dünyada olup biteni </a:t>
            </a:r>
            <a:r>
              <a:rPr lang="tr-TR" sz="2400" dirty="0" smtClean="0">
                <a:latin typeface="Times New Roman" panose="02020603050405020304" pitchFamily="18" charset="0"/>
                <a:cs typeface="Times New Roman" panose="02020603050405020304" pitchFamily="18" charset="0"/>
              </a:rPr>
              <a:t>görmek,</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Kendi gibi beğenileri ve hobileri olan insanlarla </a:t>
            </a:r>
            <a:r>
              <a:rPr lang="tr-TR" sz="2400" dirty="0" smtClean="0">
                <a:latin typeface="Times New Roman" panose="02020603050405020304" pitchFamily="18" charset="0"/>
                <a:cs typeface="Times New Roman" panose="02020603050405020304" pitchFamily="18" charset="0"/>
              </a:rPr>
              <a:t>karşılaşmak,</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Arkadaşlarıyla </a:t>
            </a:r>
            <a:r>
              <a:rPr lang="tr-TR" sz="2400" dirty="0">
                <a:latin typeface="Times New Roman" panose="02020603050405020304" pitchFamily="18" charset="0"/>
                <a:cs typeface="Times New Roman" panose="02020603050405020304" pitchFamily="18" charset="0"/>
              </a:rPr>
              <a:t>daha çabuk iletişim </a:t>
            </a:r>
            <a:r>
              <a:rPr lang="tr-TR" sz="2400" dirty="0" smtClean="0">
                <a:latin typeface="Times New Roman" panose="02020603050405020304" pitchFamily="18" charset="0"/>
                <a:cs typeface="Times New Roman" panose="02020603050405020304" pitchFamily="18" charset="0"/>
              </a:rPr>
              <a:t>kurma,</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Dersler </a:t>
            </a:r>
            <a:r>
              <a:rPr lang="tr-TR" sz="2400" dirty="0">
                <a:latin typeface="Times New Roman" panose="02020603050405020304" pitchFamily="18" charset="0"/>
                <a:cs typeface="Times New Roman" panose="02020603050405020304" pitchFamily="18" charset="0"/>
              </a:rPr>
              <a:t>ödevler hakkında bilgi sahibi </a:t>
            </a:r>
            <a:r>
              <a:rPr lang="tr-TR" sz="2400" dirty="0" smtClean="0">
                <a:latin typeface="Times New Roman" panose="02020603050405020304" pitchFamily="18" charset="0"/>
                <a:cs typeface="Times New Roman" panose="02020603050405020304" pitchFamily="18" charset="0"/>
              </a:rPr>
              <a:t>olma,</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İş olanakları,</a:t>
            </a:r>
            <a:endParaRPr lang="tr-TR"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Bilgiye kolay </a:t>
            </a:r>
            <a:r>
              <a:rPr lang="tr-TR" sz="2400" dirty="0" smtClean="0">
                <a:latin typeface="Times New Roman" panose="02020603050405020304" pitchFamily="18" charset="0"/>
                <a:cs typeface="Times New Roman" panose="02020603050405020304" pitchFamily="18" charset="0"/>
              </a:rPr>
              <a:t>ulaşma,</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Kolay </a:t>
            </a:r>
            <a:r>
              <a:rPr lang="tr-TR" sz="2400" dirty="0" smtClean="0">
                <a:latin typeface="Times New Roman" panose="02020603050405020304" pitchFamily="18" charset="0"/>
                <a:cs typeface="Times New Roman" panose="02020603050405020304" pitchFamily="18" charset="0"/>
              </a:rPr>
              <a:t>ulaşım,</a:t>
            </a:r>
          </a:p>
          <a:p>
            <a:pPr marL="457200" indent="-457200">
              <a:buFont typeface="Arial" panose="020B0604020202020204" pitchFamily="34" charset="0"/>
              <a:buChar char="•"/>
            </a:pPr>
            <a:endParaRPr lang="tr-TR" sz="2400" dirty="0" smtClean="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151534" y="443841"/>
            <a:ext cx="1604902" cy="2337357"/>
          </a:xfrm>
          <a:prstGeom prst="rect">
            <a:avLst/>
          </a:prstGeom>
        </p:spPr>
      </p:pic>
      <p:pic>
        <p:nvPicPr>
          <p:cNvPr id="7" name="Picture 7"/>
          <p:cNvPicPr>
            <a:picLocks noChangeAspect="1"/>
          </p:cNvPicPr>
          <p:nvPr/>
        </p:nvPicPr>
        <p:blipFill>
          <a:blip r:embed="rId4" cstate="print"/>
          <a:srcRect/>
          <a:stretch>
            <a:fillRect/>
          </a:stretch>
        </p:blipFill>
        <p:spPr>
          <a:xfrm rot="262007">
            <a:off x="8806870" y="5978661"/>
            <a:ext cx="3136763" cy="945505"/>
          </a:xfrm>
          <a:prstGeom prst="rect">
            <a:avLst/>
          </a:prstGeom>
        </p:spPr>
      </p:pic>
      <p:sp>
        <p:nvSpPr>
          <p:cNvPr id="8" name="7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422910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72636" y="210589"/>
            <a:ext cx="6590497" cy="853712"/>
          </a:xfrm>
          <a:prstGeom prst="rect">
            <a:avLst/>
          </a:prstGeom>
        </p:spPr>
      </p:pic>
      <p:sp>
        <p:nvSpPr>
          <p:cNvPr id="5" name="Metin kutusu 4"/>
          <p:cNvSpPr txBox="1"/>
          <p:nvPr/>
        </p:nvSpPr>
        <p:spPr>
          <a:xfrm>
            <a:off x="4129922" y="353857"/>
            <a:ext cx="6075923" cy="523220"/>
          </a:xfrm>
          <a:prstGeom prst="rect">
            <a:avLst/>
          </a:prstGeom>
          <a:noFill/>
        </p:spPr>
        <p:txBody>
          <a:bodyPr wrap="square" rtlCol="0">
            <a:spAutoFit/>
          </a:bodyPr>
          <a:lstStyle/>
          <a:p>
            <a:pPr algn="ctr"/>
            <a:r>
              <a:rPr lang="tr-TR" sz="2800" b="1" dirty="0" smtClean="0">
                <a:solidFill>
                  <a:schemeClr val="bg1"/>
                </a:solidFill>
                <a:latin typeface="Times New Roman" panose="02020603050405020304" pitchFamily="18" charset="0"/>
                <a:cs typeface="Times New Roman" panose="02020603050405020304" pitchFamily="18" charset="0"/>
              </a:rPr>
              <a:t>SOSYAL MEDYA’NIN FAYDALARI?</a:t>
            </a:r>
            <a:endParaRPr lang="tr-TR" sz="2800" b="1" dirty="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1636515" y="1877423"/>
            <a:ext cx="9653666" cy="4370427"/>
          </a:xfrm>
          <a:prstGeom prst="rect">
            <a:avLst/>
          </a:prstGeom>
          <a:noFill/>
        </p:spPr>
        <p:txBody>
          <a:bodyPr wrap="square" rtlCol="0">
            <a:spAutoFit/>
          </a:bodyPr>
          <a:lstStyle/>
          <a:p>
            <a:pPr>
              <a:spcAft>
                <a:spcPts val="1200"/>
              </a:spcAft>
            </a:pPr>
            <a:r>
              <a:rPr lang="tr-TR" sz="2800" u="sng" dirty="0" smtClean="0">
                <a:latin typeface="Times New Roman" panose="02020603050405020304" pitchFamily="18" charset="0"/>
                <a:cs typeface="Times New Roman" panose="02020603050405020304" pitchFamily="18" charset="0"/>
              </a:rPr>
              <a:t>Sosyal medyayla birlikte;</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Kendini ifade </a:t>
            </a:r>
            <a:r>
              <a:rPr lang="tr-TR" sz="2400" dirty="0" smtClean="0">
                <a:latin typeface="Times New Roman" panose="02020603050405020304" pitchFamily="18" charset="0"/>
                <a:cs typeface="Times New Roman" panose="02020603050405020304" pitchFamily="18" charset="0"/>
              </a:rPr>
              <a:t>etmek,</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Daha ucuz yollarla ticaret yapmak, </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İş Sahası olarak ürün pazarlamak,</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Rol model olacak kişilerle iletişim kurma</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g</a:t>
            </a:r>
            <a:r>
              <a:rPr lang="tr-TR" sz="2400" dirty="0" smtClean="0">
                <a:latin typeface="Times New Roman" panose="02020603050405020304" pitchFamily="18" charset="0"/>
                <a:cs typeface="Times New Roman" panose="02020603050405020304" pitchFamily="18" charset="0"/>
              </a:rPr>
              <a:t>ibi bir birinden fazla faydası olduğunu görmek</a:t>
            </a:r>
          </a:p>
          <a:p>
            <a:r>
              <a:rPr lang="tr-TR" sz="2400" dirty="0">
                <a:latin typeface="Times New Roman" panose="02020603050405020304" pitchFamily="18" charset="0"/>
                <a:cs typeface="Times New Roman" panose="02020603050405020304" pitchFamily="18" charset="0"/>
              </a:rPr>
              <a:t>m</a:t>
            </a:r>
            <a:r>
              <a:rPr lang="tr-TR" sz="2400" dirty="0" smtClean="0">
                <a:latin typeface="Times New Roman" panose="02020603050405020304" pitchFamily="18" charset="0"/>
                <a:cs typeface="Times New Roman" panose="02020603050405020304" pitchFamily="18" charset="0"/>
              </a:rPr>
              <a:t>ümkündür.</a:t>
            </a:r>
          </a:p>
          <a:p>
            <a:pPr marL="457200" indent="-457200">
              <a:buFont typeface="Arial" panose="020B0604020202020204" pitchFamily="34" charset="0"/>
              <a:buChar char="•"/>
            </a:pPr>
            <a:endParaRPr lang="tr-TR"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tr-TR"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7277057" y="1367758"/>
            <a:ext cx="4369757" cy="3773906"/>
          </a:xfrm>
          <a:prstGeom prst="rect">
            <a:avLst/>
          </a:prstGeom>
        </p:spPr>
      </p:pic>
      <p:pic>
        <p:nvPicPr>
          <p:cNvPr id="8" name="Picture 7"/>
          <p:cNvPicPr>
            <a:picLocks noChangeAspect="1"/>
          </p:cNvPicPr>
          <p:nvPr/>
        </p:nvPicPr>
        <p:blipFill>
          <a:blip r:embed="rId4" cstate="print"/>
          <a:srcRect/>
          <a:stretch>
            <a:fillRect/>
          </a:stretch>
        </p:blipFill>
        <p:spPr>
          <a:xfrm rot="262007">
            <a:off x="8806870" y="5978661"/>
            <a:ext cx="3136763" cy="945505"/>
          </a:xfrm>
          <a:prstGeom prst="rect">
            <a:avLst/>
          </a:prstGeom>
        </p:spPr>
      </p:pic>
      <p:sp>
        <p:nvSpPr>
          <p:cNvPr id="9" name="8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189897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72636" y="210589"/>
            <a:ext cx="6590497" cy="853712"/>
          </a:xfrm>
          <a:prstGeom prst="rect">
            <a:avLst/>
          </a:prstGeom>
        </p:spPr>
      </p:pic>
      <p:sp>
        <p:nvSpPr>
          <p:cNvPr id="5" name="Metin kutusu 4"/>
          <p:cNvSpPr txBox="1"/>
          <p:nvPr/>
        </p:nvSpPr>
        <p:spPr>
          <a:xfrm>
            <a:off x="3953054" y="375835"/>
            <a:ext cx="6618026" cy="523220"/>
          </a:xfrm>
          <a:prstGeom prst="rect">
            <a:avLst/>
          </a:prstGeom>
          <a:noFill/>
        </p:spPr>
        <p:txBody>
          <a:bodyPr wrap="square" rtlCol="0">
            <a:spAutoFit/>
          </a:bodyPr>
          <a:lstStyle/>
          <a:p>
            <a:pPr algn="ctr"/>
            <a:r>
              <a:rPr lang="tr-TR" sz="2800" b="1" dirty="0" smtClean="0">
                <a:solidFill>
                  <a:schemeClr val="bg1"/>
                </a:solidFill>
                <a:latin typeface="Times New Roman" panose="02020603050405020304" pitchFamily="18" charset="0"/>
                <a:cs typeface="Times New Roman" panose="02020603050405020304" pitchFamily="18" charset="0"/>
              </a:rPr>
              <a:t>SOSYAL MEDYA’NIN ZARARLARI?</a:t>
            </a:r>
            <a:endParaRPr lang="tr-TR" sz="2800" b="1" dirty="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1621525" y="1367758"/>
            <a:ext cx="9653666" cy="5847755"/>
          </a:xfrm>
          <a:prstGeom prst="rect">
            <a:avLst/>
          </a:prstGeom>
          <a:noFill/>
        </p:spPr>
        <p:txBody>
          <a:bodyPr wrap="square" rtlCol="0">
            <a:spAutoFit/>
          </a:bodyPr>
          <a:lstStyle/>
          <a:p>
            <a:pPr>
              <a:spcAft>
                <a:spcPts val="1200"/>
              </a:spcAft>
            </a:pPr>
            <a:r>
              <a:rPr lang="tr-TR" sz="2400" u="sng" dirty="0" smtClean="0">
                <a:latin typeface="Times New Roman" panose="02020603050405020304" pitchFamily="18" charset="0"/>
                <a:cs typeface="Times New Roman" panose="02020603050405020304" pitchFamily="18" charset="0"/>
              </a:rPr>
              <a:t>Sosyal medyayla birlikte;</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Kimlik oluşumuna olumsuz </a:t>
            </a:r>
            <a:r>
              <a:rPr lang="tr-TR" sz="2400" dirty="0" smtClean="0">
                <a:latin typeface="Times New Roman" panose="02020603050405020304" pitchFamily="18" charset="0"/>
                <a:cs typeface="Times New Roman" panose="02020603050405020304" pitchFamily="18" charset="0"/>
              </a:rPr>
              <a:t>etkisi</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Mahremiyet </a:t>
            </a:r>
            <a:r>
              <a:rPr lang="tr-TR" sz="2400" dirty="0">
                <a:latin typeface="Times New Roman" panose="02020603050405020304" pitchFamily="18" charset="0"/>
                <a:cs typeface="Times New Roman" panose="02020603050405020304" pitchFamily="18" charset="0"/>
              </a:rPr>
              <a:t>duygusunun gelişmesini </a:t>
            </a:r>
            <a:endParaRPr lang="tr-TR"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engelleme</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Kandırılma, </a:t>
            </a:r>
            <a:r>
              <a:rPr lang="tr-TR" sz="2400" dirty="0" smtClean="0">
                <a:latin typeface="Times New Roman" panose="02020603050405020304" pitchFamily="18" charset="0"/>
                <a:cs typeface="Times New Roman" panose="02020603050405020304" pitchFamily="18" charset="0"/>
              </a:rPr>
              <a:t>suiistimal</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Yasal sorunlar</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Popüler olma </a:t>
            </a:r>
            <a:r>
              <a:rPr lang="tr-TR" sz="2400" dirty="0" smtClean="0">
                <a:latin typeface="Times New Roman" panose="02020603050405020304" pitchFamily="18" charset="0"/>
                <a:cs typeface="Times New Roman" panose="02020603050405020304" pitchFamily="18" charset="0"/>
              </a:rPr>
              <a:t>isteği</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Paylaşılan </a:t>
            </a:r>
            <a:r>
              <a:rPr lang="tr-TR" sz="2400" dirty="0" smtClean="0">
                <a:latin typeface="Times New Roman" panose="02020603050405020304" pitchFamily="18" charset="0"/>
                <a:cs typeface="Times New Roman" panose="02020603050405020304" pitchFamily="18" charset="0"/>
              </a:rPr>
              <a:t>fotoğraflar</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Toplumdan uzaklaştırır, </a:t>
            </a:r>
            <a:r>
              <a:rPr lang="tr-TR" sz="2400" dirty="0" smtClean="0">
                <a:latin typeface="Times New Roman" panose="02020603050405020304" pitchFamily="18" charset="0"/>
                <a:cs typeface="Times New Roman" panose="02020603050405020304" pitchFamily="18" charset="0"/>
              </a:rPr>
              <a:t>yalnızlaştırır</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Kilo alımı, </a:t>
            </a:r>
            <a:r>
              <a:rPr lang="tr-TR" sz="2400" dirty="0" smtClean="0">
                <a:latin typeface="Times New Roman" panose="02020603050405020304" pitchFamily="18" charset="0"/>
                <a:cs typeface="Times New Roman" panose="02020603050405020304" pitchFamily="18" charset="0"/>
              </a:rPr>
              <a:t>hareketsizlik</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Konuşamayan ama yazan </a:t>
            </a:r>
            <a:r>
              <a:rPr lang="tr-TR" sz="2400" dirty="0" smtClean="0">
                <a:latin typeface="Times New Roman" panose="02020603050405020304" pitchFamily="18" charset="0"/>
                <a:cs typeface="Times New Roman" panose="02020603050405020304" pitchFamily="18" charset="0"/>
              </a:rPr>
              <a:t>gençlik</a:t>
            </a:r>
          </a:p>
          <a:p>
            <a:pPr marL="457200" indent="-4572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Gelişmelerden ve hayattan geri kalma</a:t>
            </a:r>
            <a:endParaRPr lang="tr-TR"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tr-TR"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tr-TR" sz="32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6841199" y="1229547"/>
            <a:ext cx="5031567" cy="4492313"/>
          </a:xfrm>
          <a:prstGeom prst="rect">
            <a:avLst/>
          </a:prstGeom>
        </p:spPr>
      </p:pic>
      <p:pic>
        <p:nvPicPr>
          <p:cNvPr id="7" name="Picture 7"/>
          <p:cNvPicPr>
            <a:picLocks noChangeAspect="1"/>
          </p:cNvPicPr>
          <p:nvPr/>
        </p:nvPicPr>
        <p:blipFill>
          <a:blip r:embed="rId4" cstate="print"/>
          <a:srcRect/>
          <a:stretch>
            <a:fillRect/>
          </a:stretch>
        </p:blipFill>
        <p:spPr>
          <a:xfrm rot="262007">
            <a:off x="8806870" y="5978661"/>
            <a:ext cx="3136763" cy="945505"/>
          </a:xfrm>
          <a:prstGeom prst="rect">
            <a:avLst/>
          </a:prstGeom>
        </p:spPr>
      </p:pic>
      <p:sp>
        <p:nvSpPr>
          <p:cNvPr id="8" name="7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328229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72636" y="210589"/>
            <a:ext cx="6590497" cy="853712"/>
          </a:xfrm>
          <a:prstGeom prst="rect">
            <a:avLst/>
          </a:prstGeom>
        </p:spPr>
      </p:pic>
      <p:sp>
        <p:nvSpPr>
          <p:cNvPr id="5" name="Metin kutusu 4"/>
          <p:cNvSpPr txBox="1"/>
          <p:nvPr/>
        </p:nvSpPr>
        <p:spPr>
          <a:xfrm>
            <a:off x="3953054" y="375835"/>
            <a:ext cx="6618026" cy="523220"/>
          </a:xfrm>
          <a:prstGeom prst="rect">
            <a:avLst/>
          </a:prstGeom>
          <a:noFill/>
        </p:spPr>
        <p:txBody>
          <a:bodyPr wrap="square" rtlCol="0">
            <a:spAutoFit/>
          </a:bodyPr>
          <a:lstStyle/>
          <a:p>
            <a:pPr algn="ctr"/>
            <a:r>
              <a:rPr lang="tr-TR" sz="2800" b="1" dirty="0" smtClean="0">
                <a:solidFill>
                  <a:schemeClr val="bg1"/>
                </a:solidFill>
                <a:latin typeface="Times New Roman" panose="02020603050405020304" pitchFamily="18" charset="0"/>
                <a:cs typeface="Times New Roman" panose="02020603050405020304" pitchFamily="18" charset="0"/>
              </a:rPr>
              <a:t>SOSYAL MEDYA’NIN ZARARLARI?</a:t>
            </a:r>
            <a:endParaRPr lang="tr-TR" sz="2800" b="1" dirty="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1441643" y="1229547"/>
            <a:ext cx="9653666" cy="6217087"/>
          </a:xfrm>
          <a:prstGeom prst="rect">
            <a:avLst/>
          </a:prstGeom>
          <a:noFill/>
        </p:spPr>
        <p:txBody>
          <a:bodyPr wrap="square" rtlCol="0">
            <a:spAutoFit/>
          </a:bodyPr>
          <a:lstStyle/>
          <a:p>
            <a:pPr>
              <a:spcAft>
                <a:spcPts val="1200"/>
              </a:spcAft>
            </a:pPr>
            <a:r>
              <a:rPr lang="tr-TR" sz="2400" u="sng" dirty="0" smtClean="0">
                <a:latin typeface="Times New Roman" panose="02020603050405020304" pitchFamily="18" charset="0"/>
                <a:cs typeface="Times New Roman" panose="02020603050405020304" pitchFamily="18" charset="0"/>
              </a:rPr>
              <a:t>Sosyal medyayla birlikte;</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Siber zorbalığa maruz kalabilirler ve </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diğer kullanıcılar tarafından rahatsız </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edilebilirler.</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Cinsel içeriklere muhatap olabilirler </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(cinsel açıdan açık mesajlar, </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fotoğraflar veya görüntüler gönderebilir veya </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alabilirler).</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Kişisel ve mahrem bilgilerini deşifre edebilirler.</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Kötü niyetli kişilerin saldırılarına karşı açık ve korunmasız</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 kalabilirler.</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Yaşlarına uygun olmayan reklam içeriklerine maruz </a:t>
            </a:r>
          </a:p>
          <a:p>
            <a:pPr marL="457200" indent="-4572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kalabilirler.</a:t>
            </a:r>
          </a:p>
          <a:p>
            <a:pPr marL="457200" indent="-457200">
              <a:buFont typeface="Arial" panose="020B0604020202020204" pitchFamily="34" charset="0"/>
              <a:buChar char="•"/>
            </a:pPr>
            <a:endParaRPr lang="tr-TR"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tr-TR" sz="32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7520753" y="1064301"/>
            <a:ext cx="4671247" cy="4170610"/>
          </a:xfrm>
          <a:prstGeom prst="rect">
            <a:avLst/>
          </a:prstGeom>
        </p:spPr>
      </p:pic>
      <p:pic>
        <p:nvPicPr>
          <p:cNvPr id="7" name="Picture 7"/>
          <p:cNvPicPr>
            <a:picLocks noChangeAspect="1"/>
          </p:cNvPicPr>
          <p:nvPr/>
        </p:nvPicPr>
        <p:blipFill>
          <a:blip r:embed="rId4" cstate="print"/>
          <a:srcRect/>
          <a:stretch>
            <a:fillRect/>
          </a:stretch>
        </p:blipFill>
        <p:spPr>
          <a:xfrm rot="262007">
            <a:off x="8806870" y="5978661"/>
            <a:ext cx="3136763" cy="945505"/>
          </a:xfrm>
          <a:prstGeom prst="rect">
            <a:avLst/>
          </a:prstGeom>
        </p:spPr>
      </p:pic>
      <p:sp>
        <p:nvSpPr>
          <p:cNvPr id="8" name="7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382204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72636" y="210589"/>
            <a:ext cx="6590497" cy="853712"/>
          </a:xfrm>
          <a:prstGeom prst="rect">
            <a:avLst/>
          </a:prstGeom>
        </p:spPr>
      </p:pic>
      <p:sp>
        <p:nvSpPr>
          <p:cNvPr id="5" name="Metin kutusu 4"/>
          <p:cNvSpPr txBox="1"/>
          <p:nvPr/>
        </p:nvSpPr>
        <p:spPr>
          <a:xfrm>
            <a:off x="3953054" y="375835"/>
            <a:ext cx="6618026" cy="523220"/>
          </a:xfrm>
          <a:prstGeom prst="rect">
            <a:avLst/>
          </a:prstGeom>
          <a:noFill/>
        </p:spPr>
        <p:txBody>
          <a:bodyPr wrap="square" rtlCol="0">
            <a:spAutoFit/>
          </a:bodyPr>
          <a:lstStyle/>
          <a:p>
            <a:pPr algn="ctr"/>
            <a:r>
              <a:rPr lang="tr-TR" sz="2800" b="1" dirty="0" smtClean="0">
                <a:solidFill>
                  <a:schemeClr val="bg1"/>
                </a:solidFill>
                <a:latin typeface="Times New Roman" panose="02020603050405020304" pitchFamily="18" charset="0"/>
                <a:cs typeface="Times New Roman" panose="02020603050405020304" pitchFamily="18" charset="0"/>
              </a:rPr>
              <a:t>SOSYAL MEDYA HABERLERİ</a:t>
            </a:r>
            <a:endParaRPr lang="tr-TR" sz="2800" b="1" dirty="0">
              <a:solidFill>
                <a:schemeClr val="bg1"/>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151534" y="443841"/>
            <a:ext cx="1604902" cy="2337357"/>
          </a:xfrm>
          <a:prstGeom prst="rect">
            <a:avLst/>
          </a:prstGeom>
        </p:spPr>
      </p:pic>
      <p:pic>
        <p:nvPicPr>
          <p:cNvPr id="3" name="Resim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840480" y="1354580"/>
            <a:ext cx="5581650" cy="504825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7"/>
          <p:cNvPicPr>
            <a:picLocks noChangeAspect="1"/>
          </p:cNvPicPr>
          <p:nvPr/>
        </p:nvPicPr>
        <p:blipFill>
          <a:blip r:embed="rId5" cstate="print"/>
          <a:srcRect/>
          <a:stretch>
            <a:fillRect/>
          </a:stretch>
        </p:blipFill>
        <p:spPr>
          <a:xfrm rot="262007">
            <a:off x="8806870" y="5978661"/>
            <a:ext cx="3136763" cy="945505"/>
          </a:xfrm>
          <a:prstGeom prst="rect">
            <a:avLst/>
          </a:prstGeom>
        </p:spPr>
      </p:pic>
      <p:sp>
        <p:nvSpPr>
          <p:cNvPr id="8" name="7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198071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94082" y="273882"/>
            <a:ext cx="7434731" cy="5876017"/>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7"/>
          <p:cNvPicPr>
            <a:picLocks noChangeAspect="1"/>
          </p:cNvPicPr>
          <p:nvPr/>
        </p:nvPicPr>
        <p:blipFill>
          <a:blip r:embed="rId3" cstate="print"/>
          <a:srcRect/>
          <a:stretch>
            <a:fillRect/>
          </a:stretch>
        </p:blipFill>
        <p:spPr>
          <a:xfrm rot="262007">
            <a:off x="8806870" y="5978661"/>
            <a:ext cx="3136763" cy="945505"/>
          </a:xfrm>
          <a:prstGeom prst="rect">
            <a:avLst/>
          </a:prstGeom>
        </p:spPr>
      </p:pic>
      <p:sp>
        <p:nvSpPr>
          <p:cNvPr id="5" name="4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108951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46004" y="525827"/>
            <a:ext cx="8522455" cy="5504935"/>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7"/>
          <p:cNvPicPr>
            <a:picLocks noChangeAspect="1"/>
          </p:cNvPicPr>
          <p:nvPr/>
        </p:nvPicPr>
        <p:blipFill>
          <a:blip r:embed="rId3" cstate="print"/>
          <a:srcRect/>
          <a:stretch>
            <a:fillRect/>
          </a:stretch>
        </p:blipFill>
        <p:spPr>
          <a:xfrm rot="262007">
            <a:off x="8806870" y="5978661"/>
            <a:ext cx="3136763" cy="945505"/>
          </a:xfrm>
          <a:prstGeom prst="rect">
            <a:avLst/>
          </a:prstGeom>
        </p:spPr>
      </p:pic>
      <p:sp>
        <p:nvSpPr>
          <p:cNvPr id="4" name="3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46056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706563" y="919670"/>
            <a:ext cx="6590497" cy="853712"/>
          </a:xfrm>
          <a:prstGeom prst="rect">
            <a:avLst/>
          </a:prstGeom>
        </p:spPr>
      </p:pic>
      <p:sp>
        <p:nvSpPr>
          <p:cNvPr id="4" name="Metin kutusu 3"/>
          <p:cNvSpPr txBox="1"/>
          <p:nvPr/>
        </p:nvSpPr>
        <p:spPr>
          <a:xfrm>
            <a:off x="3706563" y="1106001"/>
            <a:ext cx="6618026" cy="523220"/>
          </a:xfrm>
          <a:prstGeom prst="rect">
            <a:avLst/>
          </a:prstGeom>
          <a:noFill/>
        </p:spPr>
        <p:txBody>
          <a:bodyPr wrap="square" rtlCol="0">
            <a:spAutoFit/>
          </a:bodyPr>
          <a:lstStyle/>
          <a:p>
            <a:pPr algn="ctr"/>
            <a:r>
              <a:rPr lang="tr-TR" sz="2800" b="1" dirty="0" smtClean="0">
                <a:solidFill>
                  <a:schemeClr val="bg1"/>
                </a:solidFill>
                <a:latin typeface="Times New Roman" panose="02020603050405020304" pitchFamily="18" charset="0"/>
                <a:cs typeface="Times New Roman" panose="02020603050405020304" pitchFamily="18" charset="0"/>
              </a:rPr>
              <a:t>KAYNAKÇA</a:t>
            </a:r>
            <a:endParaRPr lang="tr-TR" sz="2800" b="1" dirty="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2826327" y="2092037"/>
            <a:ext cx="7498262" cy="1754326"/>
          </a:xfrm>
          <a:prstGeom prst="rect">
            <a:avLst/>
          </a:prstGeom>
          <a:noFill/>
        </p:spPr>
        <p:txBody>
          <a:bodyPr wrap="square" rtlCol="0">
            <a:spAutoFit/>
          </a:bodyPr>
          <a:lstStyle/>
          <a:p>
            <a:r>
              <a:rPr lang="tr-TR" dirty="0" smtClean="0">
                <a:hlinkClick r:id="rId3"/>
              </a:rPr>
              <a:t>-https</a:t>
            </a:r>
            <a:r>
              <a:rPr lang="tr-TR" dirty="0">
                <a:hlinkClick r:id="rId3"/>
              </a:rPr>
              <a:t>://dijilopedi.com/2019-internet-kullanimi-ve-sosyal-medya-istatistikleri</a:t>
            </a:r>
            <a:r>
              <a:rPr lang="tr-TR" dirty="0" smtClean="0">
                <a:hlinkClick r:id="rId3"/>
              </a:rPr>
              <a:t>/</a:t>
            </a:r>
            <a:endParaRPr lang="tr-TR" dirty="0" smtClean="0"/>
          </a:p>
          <a:p>
            <a:endParaRPr lang="tr-TR" dirty="0" smtClean="0">
              <a:hlinkClick r:id="rId4"/>
            </a:endParaRPr>
          </a:p>
          <a:p>
            <a:r>
              <a:rPr lang="tr-TR" dirty="0" smtClean="0">
                <a:hlinkClick r:id="rId4"/>
              </a:rPr>
              <a:t>-http</a:t>
            </a:r>
            <a:r>
              <a:rPr lang="tr-TR" dirty="0">
                <a:hlinkClick r:id="rId4"/>
              </a:rPr>
              <a:t>://</a:t>
            </a:r>
            <a:r>
              <a:rPr lang="tr-TR" dirty="0" smtClean="0">
                <a:hlinkClick r:id="rId4"/>
              </a:rPr>
              <a:t>www.hurriyet.com.tr/teknoloji/sosyal-medyanin-faydalari-ve-zararlari-40194571</a:t>
            </a:r>
            <a:endParaRPr lang="tr-TR" dirty="0" smtClean="0"/>
          </a:p>
          <a:p>
            <a:endParaRPr lang="tr-TR" dirty="0" smtClean="0"/>
          </a:p>
          <a:p>
            <a:endParaRPr lang="tr-TR" dirty="0"/>
          </a:p>
        </p:txBody>
      </p:sp>
      <p:pic>
        <p:nvPicPr>
          <p:cNvPr id="7" name="Picture 7"/>
          <p:cNvPicPr>
            <a:picLocks noChangeAspect="1"/>
          </p:cNvPicPr>
          <p:nvPr/>
        </p:nvPicPr>
        <p:blipFill>
          <a:blip r:embed="rId5" cstate="print"/>
          <a:srcRect/>
          <a:stretch>
            <a:fillRect/>
          </a:stretch>
        </p:blipFill>
        <p:spPr>
          <a:xfrm rot="262007">
            <a:off x="8806870" y="5978661"/>
            <a:ext cx="3136763" cy="945505"/>
          </a:xfrm>
          <a:prstGeom prst="rect">
            <a:avLst/>
          </a:prstGeom>
        </p:spPr>
      </p:pic>
      <p:sp>
        <p:nvSpPr>
          <p:cNvPr id="8" name="7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396848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72637" y="210589"/>
            <a:ext cx="5571166" cy="853712"/>
          </a:xfrm>
          <a:prstGeom prst="rect">
            <a:avLst/>
          </a:prstGeom>
        </p:spPr>
      </p:pic>
      <p:sp>
        <p:nvSpPr>
          <p:cNvPr id="5" name="Metin kutusu 4"/>
          <p:cNvSpPr txBox="1"/>
          <p:nvPr/>
        </p:nvSpPr>
        <p:spPr>
          <a:xfrm>
            <a:off x="4387210" y="345057"/>
            <a:ext cx="4542020" cy="523220"/>
          </a:xfrm>
          <a:prstGeom prst="rect">
            <a:avLst/>
          </a:prstGeom>
          <a:noFill/>
        </p:spPr>
        <p:txBody>
          <a:bodyPr wrap="square" rtlCol="0">
            <a:spAutoFit/>
          </a:bodyPr>
          <a:lstStyle/>
          <a:p>
            <a:pPr algn="ctr"/>
            <a:r>
              <a:rPr lang="tr-TR" sz="2800" b="1" dirty="0" smtClean="0">
                <a:solidFill>
                  <a:schemeClr val="bg1"/>
                </a:solidFill>
                <a:latin typeface="Times New Roman" panose="02020603050405020304" pitchFamily="18" charset="0"/>
                <a:cs typeface="Times New Roman" panose="02020603050405020304" pitchFamily="18" charset="0"/>
              </a:rPr>
              <a:t>SOSYAL MEDYA NEDİR?</a:t>
            </a:r>
            <a:endParaRPr lang="tr-TR" sz="2800" b="1" dirty="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1831387" y="1442708"/>
            <a:ext cx="9653666" cy="1938992"/>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	Sosyal </a:t>
            </a:r>
            <a:r>
              <a:rPr lang="tr-TR" sz="2400" dirty="0">
                <a:latin typeface="Times New Roman" panose="02020603050405020304" pitchFamily="18" charset="0"/>
                <a:cs typeface="Times New Roman" panose="02020603050405020304" pitchFamily="18" charset="0"/>
              </a:rPr>
              <a:t>medya, kullanan kişilerin paylaşım yapmalarına olanak sağlayan, kişisel veya kurumsal sayfalar aracılığıyla dijital içerik oluşturup, fikrinizi, olaylara bakış açınızı, düşüncelerinizi, günlük yaşamanızı, nerede olduğunuzu, fotoğraflarınızı, reklamlarınızı veya yaşadığınız önemli bir olayı çevrenizdeki insanlara ulaştırabilen </a:t>
            </a:r>
            <a:r>
              <a:rPr lang="tr-TR" sz="2400" dirty="0">
                <a:solidFill>
                  <a:srgbClr val="FF0000"/>
                </a:solidFill>
                <a:latin typeface="Times New Roman" panose="02020603050405020304" pitchFamily="18" charset="0"/>
                <a:cs typeface="Times New Roman" panose="02020603050405020304" pitchFamily="18" charset="0"/>
              </a:rPr>
              <a:t>online</a:t>
            </a:r>
            <a:r>
              <a:rPr lang="tr-TR" sz="2400" dirty="0">
                <a:latin typeface="Times New Roman" panose="02020603050405020304" pitchFamily="18" charset="0"/>
                <a:cs typeface="Times New Roman" panose="02020603050405020304" pitchFamily="18" charset="0"/>
              </a:rPr>
              <a:t> bir ağdır.</a:t>
            </a:r>
          </a:p>
        </p:txBody>
      </p:sp>
      <p:pic>
        <p:nvPicPr>
          <p:cNvPr id="10" name="Resim 9"/>
          <p:cNvPicPr>
            <a:picLocks noChangeAspect="1"/>
          </p:cNvPicPr>
          <p:nvPr/>
        </p:nvPicPr>
        <p:blipFill>
          <a:blip r:embed="rId3"/>
          <a:stretch>
            <a:fillRect/>
          </a:stretch>
        </p:blipFill>
        <p:spPr>
          <a:xfrm>
            <a:off x="1245827" y="4869933"/>
            <a:ext cx="1101717" cy="1111142"/>
          </a:xfrm>
          <a:prstGeom prst="rect">
            <a:avLst/>
          </a:prstGeom>
        </p:spPr>
      </p:pic>
      <p:pic>
        <p:nvPicPr>
          <p:cNvPr id="11" name="Resim 10"/>
          <p:cNvPicPr>
            <a:picLocks noChangeAspect="1"/>
          </p:cNvPicPr>
          <p:nvPr/>
        </p:nvPicPr>
        <p:blipFill>
          <a:blip r:embed="rId4"/>
          <a:stretch>
            <a:fillRect/>
          </a:stretch>
        </p:blipFill>
        <p:spPr>
          <a:xfrm>
            <a:off x="3256634" y="4869933"/>
            <a:ext cx="1101717" cy="1111142"/>
          </a:xfrm>
          <a:prstGeom prst="rect">
            <a:avLst/>
          </a:prstGeom>
        </p:spPr>
      </p:pic>
      <p:pic>
        <p:nvPicPr>
          <p:cNvPr id="12" name="Resim 11"/>
          <p:cNvPicPr>
            <a:picLocks noChangeAspect="1"/>
          </p:cNvPicPr>
          <p:nvPr/>
        </p:nvPicPr>
        <p:blipFill>
          <a:blip r:embed="rId5"/>
          <a:stretch>
            <a:fillRect/>
          </a:stretch>
        </p:blipFill>
        <p:spPr>
          <a:xfrm>
            <a:off x="5267441" y="4869933"/>
            <a:ext cx="1101717" cy="1111142"/>
          </a:xfrm>
          <a:prstGeom prst="rect">
            <a:avLst/>
          </a:prstGeom>
        </p:spPr>
      </p:pic>
      <p:pic>
        <p:nvPicPr>
          <p:cNvPr id="13" name="Resim 12"/>
          <p:cNvPicPr>
            <a:picLocks noChangeAspect="1"/>
          </p:cNvPicPr>
          <p:nvPr/>
        </p:nvPicPr>
        <p:blipFill>
          <a:blip r:embed="rId6"/>
          <a:stretch>
            <a:fillRect/>
          </a:stretch>
        </p:blipFill>
        <p:spPr>
          <a:xfrm>
            <a:off x="7278248" y="4869933"/>
            <a:ext cx="1101717" cy="1111142"/>
          </a:xfrm>
          <a:prstGeom prst="rect">
            <a:avLst/>
          </a:prstGeom>
        </p:spPr>
      </p:pic>
      <p:sp>
        <p:nvSpPr>
          <p:cNvPr id="14" name="Metin kutusu 13"/>
          <p:cNvSpPr txBox="1"/>
          <p:nvPr/>
        </p:nvSpPr>
        <p:spPr>
          <a:xfrm>
            <a:off x="1407413" y="3890031"/>
            <a:ext cx="9653666" cy="461665"/>
          </a:xfrm>
          <a:prstGeom prst="rect">
            <a:avLst/>
          </a:prstGeom>
          <a:noFill/>
        </p:spPr>
        <p:txBody>
          <a:bodyPr wrap="square" rtlCol="0">
            <a:spAutoFit/>
          </a:bodyPr>
          <a:lstStyle/>
          <a:p>
            <a:r>
              <a:rPr lang="tr-TR" sz="2400" u="sng" dirty="0" smtClean="0">
                <a:latin typeface="Times New Roman" panose="02020603050405020304" pitchFamily="18" charset="0"/>
                <a:cs typeface="Times New Roman" panose="02020603050405020304" pitchFamily="18" charset="0"/>
              </a:rPr>
              <a:t>BUNLARIN İSİMLERİ NELER?</a:t>
            </a:r>
            <a:endParaRPr lang="tr-TR" sz="2400" u="sng"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926424" y="4525229"/>
            <a:ext cx="1740521" cy="400110"/>
          </a:xfrm>
          <a:prstGeom prst="rect">
            <a:avLst/>
          </a:prstGeom>
          <a:noFill/>
        </p:spPr>
        <p:txBody>
          <a:bodyPr wrap="square" rtlCol="0">
            <a:spAutoFit/>
          </a:bodyPr>
          <a:lstStyle/>
          <a:p>
            <a:pPr algn="ctr"/>
            <a:r>
              <a:rPr lang="tr-TR" sz="2000" dirty="0" err="1">
                <a:latin typeface="Times New Roman" panose="02020603050405020304" pitchFamily="18" charset="0"/>
                <a:cs typeface="Times New Roman" panose="02020603050405020304" pitchFamily="18" charset="0"/>
              </a:rPr>
              <a:t>I</a:t>
            </a:r>
            <a:r>
              <a:rPr lang="tr-TR" sz="2000" dirty="0" err="1" smtClean="0">
                <a:latin typeface="Times New Roman" panose="02020603050405020304" pitchFamily="18" charset="0"/>
                <a:cs typeface="Times New Roman" panose="02020603050405020304" pitchFamily="18" charset="0"/>
              </a:rPr>
              <a:t>nstagram</a:t>
            </a:r>
            <a:endParaRPr lang="tr-TR" sz="2000"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2937231" y="4559763"/>
            <a:ext cx="1740521" cy="400110"/>
          </a:xfrm>
          <a:prstGeom prst="rect">
            <a:avLst/>
          </a:prstGeom>
          <a:noFill/>
        </p:spPr>
        <p:txBody>
          <a:bodyPr wrap="square" rtlCol="0">
            <a:spAutoFit/>
          </a:bodyPr>
          <a:lstStyle/>
          <a:p>
            <a:pPr algn="ctr"/>
            <a:r>
              <a:rPr lang="tr-TR" sz="2000" dirty="0" smtClean="0">
                <a:latin typeface="Times New Roman" panose="02020603050405020304" pitchFamily="18" charset="0"/>
                <a:cs typeface="Times New Roman" panose="02020603050405020304" pitchFamily="18" charset="0"/>
              </a:rPr>
              <a:t>Facebook</a:t>
            </a:r>
            <a:endParaRPr lang="tr-TR" sz="2000"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4948038" y="4559763"/>
            <a:ext cx="1740521" cy="400110"/>
          </a:xfrm>
          <a:prstGeom prst="rect">
            <a:avLst/>
          </a:prstGeom>
          <a:noFill/>
        </p:spPr>
        <p:txBody>
          <a:bodyPr wrap="square" rtlCol="0">
            <a:spAutoFit/>
          </a:bodyPr>
          <a:lstStyle/>
          <a:p>
            <a:pPr algn="ctr"/>
            <a:r>
              <a:rPr lang="tr-TR" sz="2000" dirty="0" err="1" smtClean="0">
                <a:latin typeface="Times New Roman" panose="02020603050405020304" pitchFamily="18" charset="0"/>
                <a:cs typeface="Times New Roman" panose="02020603050405020304" pitchFamily="18" charset="0"/>
              </a:rPr>
              <a:t>Twitter</a:t>
            </a:r>
            <a:endParaRPr lang="tr-TR" sz="2000" dirty="0">
              <a:latin typeface="Times New Roman" panose="02020603050405020304" pitchFamily="18" charset="0"/>
              <a:cs typeface="Times New Roman" panose="02020603050405020304" pitchFamily="18" charset="0"/>
            </a:endParaRPr>
          </a:p>
        </p:txBody>
      </p:sp>
      <p:sp>
        <p:nvSpPr>
          <p:cNvPr id="18" name="Metin kutusu 17"/>
          <p:cNvSpPr txBox="1"/>
          <p:nvPr/>
        </p:nvSpPr>
        <p:spPr>
          <a:xfrm>
            <a:off x="6958845" y="4525229"/>
            <a:ext cx="1740521" cy="400110"/>
          </a:xfrm>
          <a:prstGeom prst="rect">
            <a:avLst/>
          </a:prstGeom>
          <a:noFill/>
        </p:spPr>
        <p:txBody>
          <a:bodyPr wrap="square" rtlCol="0">
            <a:spAutoFit/>
          </a:bodyPr>
          <a:lstStyle/>
          <a:p>
            <a:pPr algn="ctr"/>
            <a:r>
              <a:rPr lang="tr-TR" sz="2000" dirty="0" err="1" smtClean="0">
                <a:latin typeface="Times New Roman" panose="02020603050405020304" pitchFamily="18" charset="0"/>
                <a:cs typeface="Times New Roman" panose="02020603050405020304" pitchFamily="18" charset="0"/>
              </a:rPr>
              <a:t>Whatsapp</a:t>
            </a:r>
            <a:endParaRPr lang="tr-TR" sz="2000" dirty="0">
              <a:latin typeface="Times New Roman" panose="02020603050405020304" pitchFamily="18" charset="0"/>
              <a:cs typeface="Times New Roman" panose="02020603050405020304" pitchFamily="18" charset="0"/>
            </a:endParaRPr>
          </a:p>
        </p:txBody>
      </p:sp>
      <p:pic>
        <p:nvPicPr>
          <p:cNvPr id="19" name="Resim 18"/>
          <p:cNvPicPr>
            <a:picLocks noChangeAspect="1"/>
          </p:cNvPicPr>
          <p:nvPr/>
        </p:nvPicPr>
        <p:blipFill>
          <a:blip r:embed="rId7"/>
          <a:stretch>
            <a:fillRect/>
          </a:stretch>
        </p:blipFill>
        <p:spPr>
          <a:xfrm>
            <a:off x="193210" y="192102"/>
            <a:ext cx="1801953" cy="1870361"/>
          </a:xfrm>
          <a:prstGeom prst="rect">
            <a:avLst/>
          </a:prstGeom>
        </p:spPr>
      </p:pic>
      <p:pic>
        <p:nvPicPr>
          <p:cNvPr id="21" name="Picture 7"/>
          <p:cNvPicPr>
            <a:picLocks noChangeAspect="1"/>
          </p:cNvPicPr>
          <p:nvPr/>
        </p:nvPicPr>
        <p:blipFill>
          <a:blip r:embed="rId8" cstate="print"/>
          <a:srcRect/>
          <a:stretch>
            <a:fillRect/>
          </a:stretch>
        </p:blipFill>
        <p:spPr>
          <a:xfrm rot="262007">
            <a:off x="8806870" y="5978661"/>
            <a:ext cx="3136763" cy="945505"/>
          </a:xfrm>
          <a:prstGeom prst="rect">
            <a:avLst/>
          </a:prstGeom>
        </p:spPr>
      </p:pic>
      <p:sp>
        <p:nvSpPr>
          <p:cNvPr id="23" name="22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155777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72637" y="210589"/>
            <a:ext cx="5571166" cy="853712"/>
          </a:xfrm>
          <a:prstGeom prst="rect">
            <a:avLst/>
          </a:prstGeom>
        </p:spPr>
      </p:pic>
      <p:sp>
        <p:nvSpPr>
          <p:cNvPr id="5" name="Metin kutusu 4"/>
          <p:cNvSpPr txBox="1"/>
          <p:nvPr/>
        </p:nvSpPr>
        <p:spPr>
          <a:xfrm>
            <a:off x="4387210" y="345057"/>
            <a:ext cx="4542020" cy="584775"/>
          </a:xfrm>
          <a:prstGeom prst="rect">
            <a:avLst/>
          </a:prstGeom>
          <a:noFill/>
        </p:spPr>
        <p:txBody>
          <a:bodyPr wrap="square" rtlCol="0">
            <a:spAutoFit/>
          </a:bodyPr>
          <a:lstStyle/>
          <a:p>
            <a:pPr algn="ctr"/>
            <a:r>
              <a:rPr lang="tr-TR" sz="3200" b="1" dirty="0" smtClean="0">
                <a:solidFill>
                  <a:schemeClr val="bg1"/>
                </a:solidFill>
                <a:latin typeface="Times New Roman" panose="02020603050405020304" pitchFamily="18" charset="0"/>
                <a:cs typeface="Times New Roman" panose="02020603050405020304" pitchFamily="18" charset="0"/>
              </a:rPr>
              <a:t>BİR SORU?</a:t>
            </a:r>
            <a:endParaRPr lang="tr-TR" sz="3200" b="1" dirty="0">
              <a:solidFill>
                <a:schemeClr val="bg1"/>
              </a:solidFill>
              <a:latin typeface="Times New Roman" panose="02020603050405020304" pitchFamily="18" charset="0"/>
              <a:cs typeface="Times New Roman" panose="02020603050405020304" pitchFamily="18" charset="0"/>
            </a:endParaRPr>
          </a:p>
        </p:txBody>
      </p:sp>
      <p:sp>
        <p:nvSpPr>
          <p:cNvPr id="14" name="Metin kutusu 13"/>
          <p:cNvSpPr txBox="1"/>
          <p:nvPr/>
        </p:nvSpPr>
        <p:spPr>
          <a:xfrm>
            <a:off x="-724436" y="5505743"/>
            <a:ext cx="9653666" cy="523220"/>
          </a:xfrm>
          <a:prstGeom prst="rect">
            <a:avLst/>
          </a:prstGeom>
          <a:noFill/>
        </p:spPr>
        <p:txBody>
          <a:bodyPr wrap="square" rtlCol="0">
            <a:spAutoFit/>
          </a:bodyPr>
          <a:lstStyle/>
          <a:p>
            <a:pPr algn="ctr"/>
            <a:r>
              <a:rPr lang="tr-TR" sz="2800" b="1" dirty="0" smtClean="0"/>
              <a:t>SİZCE YOUTUBE BİR SOSYAL MEDYA MI?</a:t>
            </a:r>
            <a:endParaRPr lang="tr-TR" sz="2800" b="1" dirty="0"/>
          </a:p>
        </p:txBody>
      </p:sp>
      <p:pic>
        <p:nvPicPr>
          <p:cNvPr id="3" name="Resim 2"/>
          <p:cNvPicPr>
            <a:picLocks noChangeAspect="1"/>
          </p:cNvPicPr>
          <p:nvPr/>
        </p:nvPicPr>
        <p:blipFill>
          <a:blip r:embed="rId3"/>
          <a:stretch>
            <a:fillRect/>
          </a:stretch>
        </p:blipFill>
        <p:spPr>
          <a:xfrm>
            <a:off x="3872637" y="1442739"/>
            <a:ext cx="4176987" cy="4324614"/>
          </a:xfrm>
          <a:prstGeom prst="rect">
            <a:avLst/>
          </a:prstGeom>
        </p:spPr>
      </p:pic>
      <p:pic>
        <p:nvPicPr>
          <p:cNvPr id="7" name="Resim 6"/>
          <p:cNvPicPr>
            <a:picLocks noChangeAspect="1"/>
          </p:cNvPicPr>
          <p:nvPr/>
        </p:nvPicPr>
        <p:blipFill>
          <a:blip r:embed="rId4"/>
          <a:stretch>
            <a:fillRect/>
          </a:stretch>
        </p:blipFill>
        <p:spPr>
          <a:xfrm>
            <a:off x="301116" y="210589"/>
            <a:ext cx="2030759" cy="2991844"/>
          </a:xfrm>
          <a:prstGeom prst="rect">
            <a:avLst/>
          </a:prstGeom>
        </p:spPr>
      </p:pic>
      <p:pic>
        <p:nvPicPr>
          <p:cNvPr id="8" name="Picture 7"/>
          <p:cNvPicPr>
            <a:picLocks noChangeAspect="1"/>
          </p:cNvPicPr>
          <p:nvPr/>
        </p:nvPicPr>
        <p:blipFill>
          <a:blip r:embed="rId5" cstate="print"/>
          <a:srcRect/>
          <a:stretch>
            <a:fillRect/>
          </a:stretch>
        </p:blipFill>
        <p:spPr>
          <a:xfrm rot="262007">
            <a:off x="8806870" y="5978661"/>
            <a:ext cx="3136763" cy="945505"/>
          </a:xfrm>
          <a:prstGeom prst="rect">
            <a:avLst/>
          </a:prstGeom>
        </p:spPr>
      </p:pic>
      <p:sp>
        <p:nvSpPr>
          <p:cNvPr id="9" name="8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28452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1734653" y="1188325"/>
            <a:ext cx="9101059" cy="4910789"/>
          </a:xfrm>
          <a:prstGeom prst="rect">
            <a:avLst/>
          </a:prstGeom>
        </p:spPr>
      </p:pic>
      <p:pic>
        <p:nvPicPr>
          <p:cNvPr id="4" name="Resim 3"/>
          <p:cNvPicPr>
            <a:picLocks noChangeAspect="1"/>
          </p:cNvPicPr>
          <p:nvPr/>
        </p:nvPicPr>
        <p:blipFill>
          <a:blip r:embed="rId3"/>
          <a:stretch>
            <a:fillRect/>
          </a:stretch>
        </p:blipFill>
        <p:spPr>
          <a:xfrm>
            <a:off x="3872637" y="210589"/>
            <a:ext cx="5571166" cy="853712"/>
          </a:xfrm>
          <a:prstGeom prst="rect">
            <a:avLst/>
          </a:prstGeom>
        </p:spPr>
      </p:pic>
      <p:sp>
        <p:nvSpPr>
          <p:cNvPr id="5" name="Metin kutusu 4"/>
          <p:cNvSpPr txBox="1"/>
          <p:nvPr/>
        </p:nvSpPr>
        <p:spPr>
          <a:xfrm>
            <a:off x="4387210" y="228082"/>
            <a:ext cx="4542020" cy="830997"/>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TÜRKİYE’DE İNTERNET KULLANIMI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1918846" y="2198452"/>
            <a:ext cx="1676400" cy="523220"/>
          </a:xfrm>
          <a:prstGeom prst="rect">
            <a:avLst/>
          </a:prstGeom>
          <a:noFill/>
        </p:spPr>
        <p:txBody>
          <a:bodyPr wrap="square" rtlCol="0">
            <a:spAutoFit/>
          </a:bodyPr>
          <a:lstStyle/>
          <a:p>
            <a:pPr algn="ctr"/>
            <a:r>
              <a:rPr lang="tr-TR" sz="1400" b="1" dirty="0" smtClean="0">
                <a:solidFill>
                  <a:schemeClr val="bg1"/>
                </a:solidFill>
                <a:latin typeface="Times New Roman" panose="02020603050405020304" pitchFamily="18" charset="0"/>
                <a:cs typeface="Times New Roman" panose="02020603050405020304" pitchFamily="18" charset="0"/>
              </a:rPr>
              <a:t>Nüfus </a:t>
            </a:r>
          </a:p>
          <a:p>
            <a:pPr algn="ctr"/>
            <a:r>
              <a:rPr lang="tr-TR" sz="1400" b="1" dirty="0" smtClean="0">
                <a:solidFill>
                  <a:schemeClr val="bg1"/>
                </a:solidFill>
                <a:latin typeface="Times New Roman" panose="02020603050405020304" pitchFamily="18" charset="0"/>
                <a:cs typeface="Times New Roman" panose="02020603050405020304" pitchFamily="18" charset="0"/>
              </a:rPr>
              <a:t>Sayısı</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262988" y="6099114"/>
            <a:ext cx="2255562"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OCAK 2019</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11" name="Metin kutusu 10"/>
          <p:cNvSpPr txBox="1"/>
          <p:nvPr/>
        </p:nvSpPr>
        <p:spPr>
          <a:xfrm>
            <a:off x="4218698" y="2198452"/>
            <a:ext cx="1676400" cy="523220"/>
          </a:xfrm>
          <a:prstGeom prst="rect">
            <a:avLst/>
          </a:prstGeom>
          <a:noFill/>
        </p:spPr>
        <p:txBody>
          <a:bodyPr wrap="square" rtlCol="0">
            <a:spAutoFit/>
          </a:bodyPr>
          <a:lstStyle/>
          <a:p>
            <a:pPr algn="ctr"/>
            <a:r>
              <a:rPr lang="tr-TR" sz="1400" b="1" dirty="0" smtClean="0">
                <a:solidFill>
                  <a:schemeClr val="bg1"/>
                </a:solidFill>
                <a:latin typeface="Times New Roman" panose="02020603050405020304" pitchFamily="18" charset="0"/>
                <a:cs typeface="Times New Roman" panose="02020603050405020304" pitchFamily="18" charset="0"/>
              </a:rPr>
              <a:t>İnternet</a:t>
            </a:r>
          </a:p>
          <a:p>
            <a:pPr algn="ctr"/>
            <a:r>
              <a:rPr lang="tr-TR" sz="1400" b="1" dirty="0" smtClean="0">
                <a:solidFill>
                  <a:schemeClr val="bg1"/>
                </a:solidFill>
                <a:latin typeface="Times New Roman" panose="02020603050405020304" pitchFamily="18" charset="0"/>
                <a:cs typeface="Times New Roman" panose="02020603050405020304" pitchFamily="18" charset="0"/>
              </a:rPr>
              <a:t>Kullanıcısı</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12" name="Metin kutusu 11"/>
          <p:cNvSpPr txBox="1"/>
          <p:nvPr/>
        </p:nvSpPr>
        <p:spPr>
          <a:xfrm>
            <a:off x="6518550" y="2198452"/>
            <a:ext cx="1676400" cy="523220"/>
          </a:xfrm>
          <a:prstGeom prst="rect">
            <a:avLst/>
          </a:prstGeom>
          <a:noFill/>
        </p:spPr>
        <p:txBody>
          <a:bodyPr wrap="square" rtlCol="0">
            <a:spAutoFit/>
          </a:bodyPr>
          <a:lstStyle/>
          <a:p>
            <a:pPr algn="ctr"/>
            <a:r>
              <a:rPr lang="tr-TR" sz="1400" b="1" dirty="0" smtClean="0">
                <a:solidFill>
                  <a:schemeClr val="bg1"/>
                </a:solidFill>
                <a:latin typeface="Times New Roman" panose="02020603050405020304" pitchFamily="18" charset="0"/>
                <a:cs typeface="Times New Roman" panose="02020603050405020304" pitchFamily="18" charset="0"/>
              </a:rPr>
              <a:t>Sosyal Medya</a:t>
            </a:r>
          </a:p>
          <a:p>
            <a:pPr algn="ctr"/>
            <a:r>
              <a:rPr lang="tr-TR" sz="1400" b="1" dirty="0" smtClean="0">
                <a:solidFill>
                  <a:schemeClr val="bg1"/>
                </a:solidFill>
                <a:latin typeface="Times New Roman" panose="02020603050405020304" pitchFamily="18" charset="0"/>
                <a:cs typeface="Times New Roman" panose="02020603050405020304" pitchFamily="18" charset="0"/>
              </a:rPr>
              <a:t>Kullanıcısı</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13" name="Metin kutusu 12"/>
          <p:cNvSpPr txBox="1"/>
          <p:nvPr/>
        </p:nvSpPr>
        <p:spPr>
          <a:xfrm>
            <a:off x="8818402" y="2176876"/>
            <a:ext cx="1676400" cy="738664"/>
          </a:xfrm>
          <a:prstGeom prst="rect">
            <a:avLst/>
          </a:prstGeom>
          <a:noFill/>
        </p:spPr>
        <p:txBody>
          <a:bodyPr wrap="square" rtlCol="0">
            <a:spAutoFit/>
          </a:bodyPr>
          <a:lstStyle/>
          <a:p>
            <a:pPr algn="ctr"/>
            <a:r>
              <a:rPr lang="tr-TR" sz="1400" b="1" dirty="0" smtClean="0">
                <a:solidFill>
                  <a:schemeClr val="bg1"/>
                </a:solidFill>
                <a:latin typeface="Times New Roman" panose="02020603050405020304" pitchFamily="18" charset="0"/>
                <a:cs typeface="Times New Roman" panose="02020603050405020304" pitchFamily="18" charset="0"/>
              </a:rPr>
              <a:t>Aktif Mobil</a:t>
            </a:r>
          </a:p>
          <a:p>
            <a:pPr algn="ctr"/>
            <a:r>
              <a:rPr lang="tr-TR" sz="1400" b="1" dirty="0" smtClean="0">
                <a:solidFill>
                  <a:schemeClr val="bg1"/>
                </a:solidFill>
                <a:latin typeface="Times New Roman" panose="02020603050405020304" pitchFamily="18" charset="0"/>
                <a:cs typeface="Times New Roman" panose="02020603050405020304" pitchFamily="18" charset="0"/>
              </a:rPr>
              <a:t>Sosyal Medya</a:t>
            </a:r>
          </a:p>
          <a:p>
            <a:pPr algn="ctr"/>
            <a:r>
              <a:rPr lang="tr-TR" sz="1400" b="1" dirty="0" smtClean="0">
                <a:solidFill>
                  <a:schemeClr val="bg1"/>
                </a:solidFill>
                <a:latin typeface="Times New Roman" panose="02020603050405020304" pitchFamily="18" charset="0"/>
                <a:cs typeface="Times New Roman" panose="02020603050405020304" pitchFamily="18" charset="0"/>
              </a:rPr>
              <a:t>Kullanıcısı</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14" name="Metin kutusu 13"/>
          <p:cNvSpPr txBox="1"/>
          <p:nvPr/>
        </p:nvSpPr>
        <p:spPr>
          <a:xfrm>
            <a:off x="1904991" y="3773364"/>
            <a:ext cx="1676400" cy="954107"/>
          </a:xfrm>
          <a:prstGeom prst="rect">
            <a:avLst/>
          </a:prstGeom>
          <a:noFill/>
        </p:spPr>
        <p:txBody>
          <a:bodyPr wrap="square" rtlCol="0">
            <a:spAutoFit/>
          </a:bodyPr>
          <a:lstStyle/>
          <a:p>
            <a:pPr algn="ctr"/>
            <a:r>
              <a:rPr lang="tr-TR" sz="2800" b="1" dirty="0" smtClean="0">
                <a:latin typeface="Times New Roman" panose="02020603050405020304" pitchFamily="18" charset="0"/>
                <a:cs typeface="Times New Roman" panose="02020603050405020304" pitchFamily="18" charset="0"/>
              </a:rPr>
              <a:t>82,4</a:t>
            </a:r>
          </a:p>
          <a:p>
            <a:pPr algn="ctr"/>
            <a:r>
              <a:rPr lang="tr-TR" sz="2800" b="1" dirty="0" smtClean="0">
                <a:latin typeface="Times New Roman" panose="02020603050405020304" pitchFamily="18" charset="0"/>
                <a:cs typeface="Times New Roman" panose="02020603050405020304" pitchFamily="18" charset="0"/>
              </a:rPr>
              <a:t>Milyon</a:t>
            </a:r>
            <a:endParaRPr lang="tr-TR" sz="2800" b="1"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4218698" y="3773364"/>
            <a:ext cx="1676400" cy="954107"/>
          </a:xfrm>
          <a:prstGeom prst="rect">
            <a:avLst/>
          </a:prstGeom>
          <a:noFill/>
        </p:spPr>
        <p:txBody>
          <a:bodyPr wrap="square" rtlCol="0">
            <a:spAutoFit/>
          </a:bodyPr>
          <a:lstStyle/>
          <a:p>
            <a:pPr algn="ctr"/>
            <a:r>
              <a:rPr lang="tr-TR" sz="2800" b="1" dirty="0" smtClean="0">
                <a:latin typeface="Times New Roman" panose="02020603050405020304" pitchFamily="18" charset="0"/>
                <a:cs typeface="Times New Roman" panose="02020603050405020304" pitchFamily="18" charset="0"/>
              </a:rPr>
              <a:t>59,3</a:t>
            </a:r>
          </a:p>
          <a:p>
            <a:pPr algn="ctr"/>
            <a:r>
              <a:rPr lang="tr-TR" sz="2800" b="1" dirty="0" smtClean="0">
                <a:latin typeface="Times New Roman" panose="02020603050405020304" pitchFamily="18" charset="0"/>
                <a:cs typeface="Times New Roman" panose="02020603050405020304" pitchFamily="18" charset="0"/>
              </a:rPr>
              <a:t>Milyon</a:t>
            </a:r>
            <a:endParaRPr lang="tr-TR" sz="2800" b="1"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6518550" y="3773364"/>
            <a:ext cx="1676400" cy="954107"/>
          </a:xfrm>
          <a:prstGeom prst="rect">
            <a:avLst/>
          </a:prstGeom>
          <a:noFill/>
        </p:spPr>
        <p:txBody>
          <a:bodyPr wrap="square" rtlCol="0">
            <a:spAutoFit/>
          </a:bodyPr>
          <a:lstStyle/>
          <a:p>
            <a:pPr algn="ctr"/>
            <a:r>
              <a:rPr lang="tr-TR" sz="2800" b="1" dirty="0" smtClean="0">
                <a:latin typeface="Times New Roman" panose="02020603050405020304" pitchFamily="18" charset="0"/>
                <a:cs typeface="Times New Roman" panose="02020603050405020304" pitchFamily="18" charset="0"/>
              </a:rPr>
              <a:t>52,0</a:t>
            </a:r>
          </a:p>
          <a:p>
            <a:pPr algn="ctr"/>
            <a:r>
              <a:rPr lang="tr-TR" sz="2800" b="1" dirty="0" smtClean="0">
                <a:latin typeface="Times New Roman" panose="02020603050405020304" pitchFamily="18" charset="0"/>
                <a:cs typeface="Times New Roman" panose="02020603050405020304" pitchFamily="18" charset="0"/>
              </a:rPr>
              <a:t>Milyon</a:t>
            </a:r>
            <a:endParaRPr lang="tr-TR" sz="2800"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8818402" y="3773364"/>
            <a:ext cx="1676400" cy="954107"/>
          </a:xfrm>
          <a:prstGeom prst="rect">
            <a:avLst/>
          </a:prstGeom>
          <a:noFill/>
        </p:spPr>
        <p:txBody>
          <a:bodyPr wrap="square" rtlCol="0">
            <a:spAutoFit/>
          </a:bodyPr>
          <a:lstStyle/>
          <a:p>
            <a:pPr algn="ctr"/>
            <a:r>
              <a:rPr lang="tr-TR" sz="2800" b="1" dirty="0" smtClean="0">
                <a:solidFill>
                  <a:schemeClr val="bg1"/>
                </a:solidFill>
                <a:latin typeface="Times New Roman" panose="02020603050405020304" pitchFamily="18" charset="0"/>
                <a:cs typeface="Times New Roman" panose="02020603050405020304" pitchFamily="18" charset="0"/>
              </a:rPr>
              <a:t>44,0</a:t>
            </a:r>
          </a:p>
          <a:p>
            <a:pPr algn="ctr"/>
            <a:r>
              <a:rPr lang="tr-TR" sz="2800" b="1" dirty="0" smtClean="0">
                <a:solidFill>
                  <a:schemeClr val="bg1"/>
                </a:solidFill>
                <a:latin typeface="Times New Roman" panose="02020603050405020304" pitchFamily="18" charset="0"/>
                <a:cs typeface="Times New Roman" panose="02020603050405020304" pitchFamily="18" charset="0"/>
              </a:rPr>
              <a:t>Milyon</a:t>
            </a:r>
            <a:endParaRPr lang="tr-TR" sz="2800" b="1" dirty="0">
              <a:solidFill>
                <a:schemeClr val="bg1"/>
              </a:solidFill>
              <a:latin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4" cstate="print"/>
          <a:srcRect/>
          <a:stretch>
            <a:fillRect/>
          </a:stretch>
        </p:blipFill>
        <p:spPr>
          <a:xfrm rot="262007">
            <a:off x="8806870" y="5978661"/>
            <a:ext cx="3136763" cy="945505"/>
          </a:xfrm>
          <a:prstGeom prst="rect">
            <a:avLst/>
          </a:prstGeom>
        </p:spPr>
      </p:pic>
      <p:sp>
        <p:nvSpPr>
          <p:cNvPr id="19" name="18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417854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42656" y="98053"/>
            <a:ext cx="5571166" cy="853712"/>
          </a:xfrm>
          <a:prstGeom prst="rect">
            <a:avLst/>
          </a:prstGeom>
        </p:spPr>
      </p:pic>
      <p:sp>
        <p:nvSpPr>
          <p:cNvPr id="5" name="Metin kutusu 4"/>
          <p:cNvSpPr txBox="1"/>
          <p:nvPr/>
        </p:nvSpPr>
        <p:spPr>
          <a:xfrm>
            <a:off x="4357229" y="115546"/>
            <a:ext cx="4542020" cy="830997"/>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TÜRKİYE’DE İNTERNET KULLANIMI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stretch>
            <a:fillRect/>
          </a:stretch>
        </p:blipFill>
        <p:spPr>
          <a:xfrm>
            <a:off x="3301414" y="1232065"/>
            <a:ext cx="5153037" cy="5188307"/>
          </a:xfrm>
          <a:prstGeom prst="rect">
            <a:avLst/>
          </a:prstGeom>
        </p:spPr>
      </p:pic>
      <p:sp>
        <p:nvSpPr>
          <p:cNvPr id="7" name="Metin kutusu 6"/>
          <p:cNvSpPr txBox="1"/>
          <p:nvPr/>
        </p:nvSpPr>
        <p:spPr>
          <a:xfrm>
            <a:off x="2533337" y="1514006"/>
            <a:ext cx="2248525" cy="338554"/>
          </a:xfrm>
          <a:prstGeom prst="rect">
            <a:avLst/>
          </a:prstGeom>
          <a:noFill/>
        </p:spPr>
        <p:txBody>
          <a:bodyPr wrap="square" rtlCol="0">
            <a:spAutoFit/>
          </a:bodyPr>
          <a:lstStyle/>
          <a:p>
            <a:r>
              <a:rPr lang="tr-TR" sz="1600" dirty="0" smtClean="0">
                <a:solidFill>
                  <a:srgbClr val="FF0000"/>
                </a:solidFill>
                <a:latin typeface="Times New Roman" panose="02020603050405020304" pitchFamily="18" charset="0"/>
                <a:cs typeface="Times New Roman" panose="02020603050405020304" pitchFamily="18" charset="0"/>
              </a:rPr>
              <a:t>	FACEBOOK</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784452" y="978906"/>
            <a:ext cx="2248525" cy="338554"/>
          </a:xfrm>
          <a:prstGeom prst="rect">
            <a:avLst/>
          </a:prstGeom>
          <a:noFill/>
        </p:spPr>
        <p:txBody>
          <a:bodyPr wrap="square" rtlCol="0">
            <a:spAutoFit/>
          </a:bodyPr>
          <a:lstStyle/>
          <a:p>
            <a:pPr algn="ctr"/>
            <a:r>
              <a:rPr lang="tr-TR" sz="1600" dirty="0" smtClean="0">
                <a:solidFill>
                  <a:srgbClr val="FF0000"/>
                </a:solidFill>
                <a:latin typeface="Times New Roman" panose="02020603050405020304" pitchFamily="18" charset="0"/>
                <a:cs typeface="Times New Roman" panose="02020603050405020304" pitchFamily="18" charset="0"/>
              </a:rPr>
              <a:t>YOUTUBE</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6115986" y="1514006"/>
            <a:ext cx="2518349" cy="338554"/>
          </a:xfrm>
          <a:prstGeom prst="rect">
            <a:avLst/>
          </a:prstGeom>
          <a:noFill/>
        </p:spPr>
        <p:txBody>
          <a:bodyPr wrap="square" rtlCol="0">
            <a:spAutoFit/>
          </a:bodyPr>
          <a:lstStyle/>
          <a:p>
            <a:r>
              <a:rPr lang="tr-TR" sz="1600" dirty="0" smtClean="0">
                <a:solidFill>
                  <a:srgbClr val="FF0000"/>
                </a:solidFill>
                <a:latin typeface="Times New Roman" panose="02020603050405020304" pitchFamily="18" charset="0"/>
                <a:cs typeface="Times New Roman" panose="02020603050405020304" pitchFamily="18" charset="0"/>
              </a:rPr>
              <a:t>	İNSTAGRAM</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10" name="Metin kutusu 9"/>
          <p:cNvSpPr txBox="1"/>
          <p:nvPr/>
        </p:nvSpPr>
        <p:spPr>
          <a:xfrm>
            <a:off x="2788166" y="5801193"/>
            <a:ext cx="2518349" cy="338554"/>
          </a:xfrm>
          <a:prstGeom prst="rect">
            <a:avLst/>
          </a:prstGeom>
          <a:noFill/>
        </p:spPr>
        <p:txBody>
          <a:bodyPr wrap="square" rtlCol="0">
            <a:spAutoFit/>
          </a:bodyPr>
          <a:lstStyle/>
          <a:p>
            <a:pPr algn="ctr"/>
            <a:r>
              <a:rPr lang="tr-TR" sz="1600" dirty="0" smtClean="0">
                <a:solidFill>
                  <a:srgbClr val="FF0000"/>
                </a:solidFill>
                <a:latin typeface="Times New Roman" panose="02020603050405020304" pitchFamily="18" charset="0"/>
                <a:cs typeface="Times New Roman" panose="02020603050405020304" pitchFamily="18" charset="0"/>
              </a:rPr>
              <a:t>TWİTTER</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11" name="Metin kutusu 10"/>
          <p:cNvSpPr txBox="1"/>
          <p:nvPr/>
        </p:nvSpPr>
        <p:spPr>
          <a:xfrm>
            <a:off x="4589579" y="6336293"/>
            <a:ext cx="2518349" cy="338554"/>
          </a:xfrm>
          <a:prstGeom prst="rect">
            <a:avLst/>
          </a:prstGeom>
          <a:noFill/>
        </p:spPr>
        <p:txBody>
          <a:bodyPr wrap="square" rtlCol="0">
            <a:spAutoFit/>
          </a:bodyPr>
          <a:lstStyle/>
          <a:p>
            <a:pPr algn="ctr"/>
            <a:r>
              <a:rPr lang="tr-TR" sz="1600" dirty="0" smtClean="0">
                <a:solidFill>
                  <a:srgbClr val="FF0000"/>
                </a:solidFill>
                <a:latin typeface="Times New Roman" panose="02020603050405020304" pitchFamily="18" charset="0"/>
                <a:cs typeface="Times New Roman" panose="02020603050405020304" pitchFamily="18" charset="0"/>
              </a:rPr>
              <a:t>SNAPCHAT</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12" name="Metin kutusu 11"/>
          <p:cNvSpPr txBox="1"/>
          <p:nvPr/>
        </p:nvSpPr>
        <p:spPr>
          <a:xfrm>
            <a:off x="6352214" y="5801193"/>
            <a:ext cx="2518349" cy="338554"/>
          </a:xfrm>
          <a:prstGeom prst="rect">
            <a:avLst/>
          </a:prstGeom>
          <a:noFill/>
        </p:spPr>
        <p:txBody>
          <a:bodyPr wrap="square" rtlCol="0">
            <a:spAutoFit/>
          </a:bodyPr>
          <a:lstStyle/>
          <a:p>
            <a:pPr algn="ctr"/>
            <a:r>
              <a:rPr lang="tr-TR" sz="1600" dirty="0" smtClean="0">
                <a:solidFill>
                  <a:srgbClr val="FF0000"/>
                </a:solidFill>
                <a:latin typeface="Times New Roman" panose="02020603050405020304" pitchFamily="18" charset="0"/>
                <a:cs typeface="Times New Roman" panose="02020603050405020304" pitchFamily="18" charset="0"/>
              </a:rPr>
              <a:t>LİNKEDİN</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13" name="Metin kutusu 12"/>
          <p:cNvSpPr txBox="1"/>
          <p:nvPr/>
        </p:nvSpPr>
        <p:spPr>
          <a:xfrm>
            <a:off x="4784452" y="1287480"/>
            <a:ext cx="2248525" cy="584775"/>
          </a:xfrm>
          <a:prstGeom prst="rect">
            <a:avLst/>
          </a:prstGeom>
          <a:noFill/>
        </p:spPr>
        <p:txBody>
          <a:bodyPr wrap="square" rtlCol="0">
            <a:spAutoFit/>
          </a:bodyPr>
          <a:lstStyle/>
          <a:p>
            <a:pPr algn="ctr"/>
            <a:r>
              <a:rPr lang="tr-TR" sz="1600" b="1" dirty="0" smtClean="0">
                <a:latin typeface="Times New Roman" panose="02020603050405020304" pitchFamily="18" charset="0"/>
                <a:cs typeface="Times New Roman" panose="02020603050405020304" pitchFamily="18" charset="0"/>
              </a:rPr>
              <a:t>47,8</a:t>
            </a:r>
          </a:p>
          <a:p>
            <a:pPr algn="ctr"/>
            <a:r>
              <a:rPr lang="tr-TR" sz="1600" b="1" dirty="0" smtClean="0">
                <a:latin typeface="Times New Roman" panose="02020603050405020304" pitchFamily="18" charset="0"/>
                <a:cs typeface="Times New Roman" panose="02020603050405020304" pitchFamily="18" charset="0"/>
              </a:rPr>
              <a:t>MİLYON</a:t>
            </a:r>
            <a:endParaRPr lang="tr-TR" sz="1600" b="1"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2918671" y="1833374"/>
            <a:ext cx="2248525" cy="584775"/>
          </a:xfrm>
          <a:prstGeom prst="rect">
            <a:avLst/>
          </a:prstGeom>
          <a:noFill/>
        </p:spPr>
        <p:txBody>
          <a:bodyPr wrap="square" rtlCol="0">
            <a:spAutoFit/>
          </a:bodyPr>
          <a:lstStyle/>
          <a:p>
            <a:pPr algn="ctr"/>
            <a:r>
              <a:rPr lang="tr-TR" sz="1600" b="1" dirty="0" smtClean="0">
                <a:latin typeface="Times New Roman" panose="02020603050405020304" pitchFamily="18" charset="0"/>
                <a:cs typeface="Times New Roman" panose="02020603050405020304" pitchFamily="18" charset="0"/>
              </a:rPr>
              <a:t>43</a:t>
            </a:r>
          </a:p>
          <a:p>
            <a:pPr algn="ctr"/>
            <a:r>
              <a:rPr lang="tr-TR" sz="1600" b="1" dirty="0" smtClean="0">
                <a:latin typeface="Times New Roman" panose="02020603050405020304" pitchFamily="18" charset="0"/>
                <a:cs typeface="Times New Roman" panose="02020603050405020304" pitchFamily="18" charset="0"/>
              </a:rPr>
              <a:t>MİLYON</a:t>
            </a:r>
            <a:endParaRPr lang="tr-TR" sz="1600" b="1"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2960255" y="5196723"/>
            <a:ext cx="2248525" cy="584775"/>
          </a:xfrm>
          <a:prstGeom prst="rect">
            <a:avLst/>
          </a:prstGeom>
          <a:noFill/>
        </p:spPr>
        <p:txBody>
          <a:bodyPr wrap="square" rtlCol="0">
            <a:spAutoFit/>
          </a:bodyPr>
          <a:lstStyle/>
          <a:p>
            <a:pPr algn="ctr"/>
            <a:r>
              <a:rPr lang="tr-TR" sz="1600" b="1" dirty="0" smtClean="0">
                <a:latin typeface="Times New Roman" panose="02020603050405020304" pitchFamily="18" charset="0"/>
                <a:cs typeface="Times New Roman" panose="02020603050405020304" pitchFamily="18" charset="0"/>
              </a:rPr>
              <a:t>9</a:t>
            </a:r>
          </a:p>
          <a:p>
            <a:pPr algn="ctr"/>
            <a:r>
              <a:rPr lang="tr-TR" sz="1600" b="1" dirty="0" smtClean="0">
                <a:latin typeface="Times New Roman" panose="02020603050405020304" pitchFamily="18" charset="0"/>
                <a:cs typeface="Times New Roman" panose="02020603050405020304" pitchFamily="18" charset="0"/>
              </a:rPr>
              <a:t>MİLYON</a:t>
            </a:r>
            <a:endParaRPr lang="tr-TR" sz="1600" b="1"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6549673" y="1833374"/>
            <a:ext cx="2248525" cy="584775"/>
          </a:xfrm>
          <a:prstGeom prst="rect">
            <a:avLst/>
          </a:prstGeom>
          <a:noFill/>
        </p:spPr>
        <p:txBody>
          <a:bodyPr wrap="square" rtlCol="0">
            <a:spAutoFit/>
          </a:bodyPr>
          <a:lstStyle/>
          <a:p>
            <a:pPr algn="ctr"/>
            <a:r>
              <a:rPr lang="tr-TR" sz="1600" b="1" dirty="0" smtClean="0">
                <a:latin typeface="Times New Roman" panose="02020603050405020304" pitchFamily="18" charset="0"/>
                <a:cs typeface="Times New Roman" panose="02020603050405020304" pitchFamily="18" charset="0"/>
              </a:rPr>
              <a:t>38</a:t>
            </a:r>
          </a:p>
          <a:p>
            <a:pPr algn="ctr"/>
            <a:r>
              <a:rPr lang="tr-TR" sz="1600" b="1" dirty="0" smtClean="0">
                <a:latin typeface="Times New Roman" panose="02020603050405020304" pitchFamily="18" charset="0"/>
                <a:cs typeface="Times New Roman" panose="02020603050405020304" pitchFamily="18" charset="0"/>
              </a:rPr>
              <a:t>MİLYON</a:t>
            </a:r>
            <a:endParaRPr lang="tr-TR" sz="1600"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6549673" y="5124777"/>
            <a:ext cx="2248525" cy="584775"/>
          </a:xfrm>
          <a:prstGeom prst="rect">
            <a:avLst/>
          </a:prstGeom>
          <a:noFill/>
        </p:spPr>
        <p:txBody>
          <a:bodyPr wrap="square" rtlCol="0">
            <a:spAutoFit/>
          </a:bodyPr>
          <a:lstStyle/>
          <a:p>
            <a:pPr algn="ctr"/>
            <a:r>
              <a:rPr lang="tr-TR" sz="1600" b="1" dirty="0" smtClean="0">
                <a:latin typeface="Times New Roman" panose="02020603050405020304" pitchFamily="18" charset="0"/>
                <a:cs typeface="Times New Roman" panose="02020603050405020304" pitchFamily="18" charset="0"/>
              </a:rPr>
              <a:t>7,3</a:t>
            </a:r>
          </a:p>
          <a:p>
            <a:pPr algn="ctr"/>
            <a:r>
              <a:rPr lang="tr-TR" sz="1600" b="1" dirty="0" smtClean="0">
                <a:latin typeface="Times New Roman" panose="02020603050405020304" pitchFamily="18" charset="0"/>
                <a:cs typeface="Times New Roman" panose="02020603050405020304" pitchFamily="18" charset="0"/>
              </a:rPr>
              <a:t>MİLYON</a:t>
            </a:r>
            <a:endParaRPr lang="tr-TR" sz="1600" b="1" dirty="0">
              <a:latin typeface="Times New Roman" panose="02020603050405020304" pitchFamily="18" charset="0"/>
              <a:cs typeface="Times New Roman" panose="02020603050405020304" pitchFamily="18" charset="0"/>
            </a:endParaRPr>
          </a:p>
        </p:txBody>
      </p:sp>
      <p:sp>
        <p:nvSpPr>
          <p:cNvPr id="18" name="Metin kutusu 17"/>
          <p:cNvSpPr txBox="1"/>
          <p:nvPr/>
        </p:nvSpPr>
        <p:spPr>
          <a:xfrm>
            <a:off x="4753669" y="5807825"/>
            <a:ext cx="2248525" cy="584775"/>
          </a:xfrm>
          <a:prstGeom prst="rect">
            <a:avLst/>
          </a:prstGeom>
          <a:noFill/>
        </p:spPr>
        <p:txBody>
          <a:bodyPr wrap="square" rtlCol="0">
            <a:spAutoFit/>
          </a:bodyPr>
          <a:lstStyle/>
          <a:p>
            <a:pPr algn="ctr"/>
            <a:r>
              <a:rPr lang="tr-TR" sz="1600" b="1" dirty="0" smtClean="0">
                <a:latin typeface="Times New Roman" panose="02020603050405020304" pitchFamily="18" charset="0"/>
                <a:cs typeface="Times New Roman" panose="02020603050405020304" pitchFamily="18" charset="0"/>
              </a:rPr>
              <a:t>6,3</a:t>
            </a:r>
          </a:p>
          <a:p>
            <a:pPr algn="ctr"/>
            <a:r>
              <a:rPr lang="tr-TR" sz="1600" b="1" dirty="0" smtClean="0">
                <a:latin typeface="Times New Roman" panose="02020603050405020304" pitchFamily="18" charset="0"/>
                <a:cs typeface="Times New Roman" panose="02020603050405020304" pitchFamily="18" charset="0"/>
              </a:rPr>
              <a:t>MİLYON</a:t>
            </a:r>
            <a:endParaRPr lang="tr-TR" sz="1600" b="1"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4724490" y="3653171"/>
            <a:ext cx="2248525" cy="584775"/>
          </a:xfrm>
          <a:prstGeom prst="rect">
            <a:avLst/>
          </a:prstGeom>
          <a:noFill/>
        </p:spPr>
        <p:txBody>
          <a:bodyPr wrap="square" rtlCol="0">
            <a:spAutoFit/>
          </a:bodyPr>
          <a:lstStyle/>
          <a:p>
            <a:pPr algn="ctr"/>
            <a:r>
              <a:rPr lang="tr-TR" sz="1600" b="1" dirty="0" smtClean="0">
                <a:latin typeface="Times New Roman" panose="02020603050405020304" pitchFamily="18" charset="0"/>
                <a:cs typeface="Times New Roman" panose="02020603050405020304" pitchFamily="18" charset="0"/>
              </a:rPr>
              <a:t>9</a:t>
            </a:r>
          </a:p>
          <a:p>
            <a:pPr algn="ctr"/>
            <a:r>
              <a:rPr lang="tr-TR" sz="1600" b="1" dirty="0" smtClean="0">
                <a:latin typeface="Times New Roman" panose="02020603050405020304" pitchFamily="18" charset="0"/>
                <a:cs typeface="Times New Roman" panose="02020603050405020304" pitchFamily="18" charset="0"/>
              </a:rPr>
              <a:t>MİLYON</a:t>
            </a:r>
            <a:endParaRPr lang="tr-TR" sz="1600" b="1" dirty="0">
              <a:latin typeface="Times New Roman" panose="02020603050405020304" pitchFamily="18" charset="0"/>
              <a:cs typeface="Times New Roman" panose="02020603050405020304" pitchFamily="18" charset="0"/>
            </a:endParaRPr>
          </a:p>
        </p:txBody>
      </p:sp>
      <p:sp>
        <p:nvSpPr>
          <p:cNvPr id="20" name="Metin kutusu 19"/>
          <p:cNvSpPr txBox="1"/>
          <p:nvPr/>
        </p:nvSpPr>
        <p:spPr>
          <a:xfrm>
            <a:off x="4690093" y="3315374"/>
            <a:ext cx="2248525" cy="369332"/>
          </a:xfrm>
          <a:prstGeom prst="rect">
            <a:avLst/>
          </a:prstGeom>
          <a:noFill/>
        </p:spPr>
        <p:txBody>
          <a:bodyPr wrap="square" rtlCol="0">
            <a:spAutoFit/>
          </a:bodyPr>
          <a:lstStyle/>
          <a:p>
            <a:pPr algn="ctr"/>
            <a:r>
              <a:rPr lang="tr-TR" dirty="0" smtClean="0">
                <a:solidFill>
                  <a:srgbClr val="FF0000"/>
                </a:solidFill>
                <a:latin typeface="Times New Roman" panose="02020603050405020304" pitchFamily="18" charset="0"/>
                <a:cs typeface="Times New Roman" panose="02020603050405020304" pitchFamily="18" charset="0"/>
              </a:rPr>
              <a:t>WHATSAPP</a:t>
            </a:r>
            <a:endParaRPr lang="tr-TR" sz="1600" dirty="0">
              <a:solidFill>
                <a:srgbClr val="FF0000"/>
              </a:solidFill>
              <a:latin typeface="Times New Roman" panose="02020603050405020304" pitchFamily="18" charset="0"/>
              <a:cs typeface="Times New Roman" panose="02020603050405020304" pitchFamily="18" charset="0"/>
            </a:endParaRPr>
          </a:p>
        </p:txBody>
      </p:sp>
      <p:pic>
        <p:nvPicPr>
          <p:cNvPr id="21" name="Resim 20"/>
          <p:cNvPicPr>
            <a:picLocks noChangeAspect="1"/>
          </p:cNvPicPr>
          <p:nvPr/>
        </p:nvPicPr>
        <p:blipFill>
          <a:blip r:embed="rId4"/>
          <a:stretch>
            <a:fillRect/>
          </a:stretch>
        </p:blipFill>
        <p:spPr>
          <a:xfrm>
            <a:off x="151534" y="443841"/>
            <a:ext cx="1604902" cy="2337357"/>
          </a:xfrm>
          <a:prstGeom prst="rect">
            <a:avLst/>
          </a:prstGeom>
        </p:spPr>
      </p:pic>
      <p:pic>
        <p:nvPicPr>
          <p:cNvPr id="22" name="Picture 7"/>
          <p:cNvPicPr>
            <a:picLocks noChangeAspect="1"/>
          </p:cNvPicPr>
          <p:nvPr/>
        </p:nvPicPr>
        <p:blipFill>
          <a:blip r:embed="rId5" cstate="print"/>
          <a:srcRect/>
          <a:stretch>
            <a:fillRect/>
          </a:stretch>
        </p:blipFill>
        <p:spPr>
          <a:xfrm rot="262007">
            <a:off x="8806870" y="5978661"/>
            <a:ext cx="3136763" cy="945505"/>
          </a:xfrm>
          <a:prstGeom prst="rect">
            <a:avLst/>
          </a:prstGeom>
        </p:spPr>
      </p:pic>
      <p:sp>
        <p:nvSpPr>
          <p:cNvPr id="23" name="22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394863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928056" y="473825"/>
            <a:ext cx="5571166" cy="853712"/>
          </a:xfrm>
          <a:prstGeom prst="rect">
            <a:avLst/>
          </a:prstGeom>
        </p:spPr>
      </p:pic>
      <p:sp>
        <p:nvSpPr>
          <p:cNvPr id="5" name="Metin kutusu 4"/>
          <p:cNvSpPr txBox="1"/>
          <p:nvPr/>
        </p:nvSpPr>
        <p:spPr>
          <a:xfrm>
            <a:off x="4442629" y="473825"/>
            <a:ext cx="4542020" cy="830997"/>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TÜRKİYE’DE İNTERNET KULLANIMI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stretch>
            <a:fillRect/>
          </a:stretch>
        </p:blipFill>
        <p:spPr>
          <a:xfrm>
            <a:off x="1857175" y="2164290"/>
            <a:ext cx="800806" cy="823051"/>
          </a:xfrm>
          <a:prstGeom prst="rect">
            <a:avLst/>
          </a:prstGeom>
        </p:spPr>
      </p:pic>
      <p:sp>
        <p:nvSpPr>
          <p:cNvPr id="7" name="Metin kutusu 6"/>
          <p:cNvSpPr txBox="1"/>
          <p:nvPr/>
        </p:nvSpPr>
        <p:spPr>
          <a:xfrm>
            <a:off x="2573174" y="2233398"/>
            <a:ext cx="8700654" cy="461665"/>
          </a:xfrm>
          <a:prstGeom prst="rect">
            <a:avLst/>
          </a:prstGeom>
          <a:noFill/>
        </p:spPr>
        <p:txBody>
          <a:bodyPr wrap="square" rtlCol="0" anchor="ctr" anchorCtr="0">
            <a:spAutoFit/>
          </a:bodyPr>
          <a:lstStyle/>
          <a:p>
            <a:r>
              <a:rPr lang="tr-TR" sz="2400" dirty="0" smtClean="0">
                <a:latin typeface="Times New Roman" panose="02020603050405020304" pitchFamily="18" charset="0"/>
                <a:cs typeface="Times New Roman" panose="02020603050405020304" pitchFamily="18" charset="0"/>
              </a:rPr>
              <a:t>İnternet Kullanımında %9’luk bir artış olduğu gözlemlenmiştir.</a:t>
            </a:r>
            <a:endParaRPr lang="tr-TR" sz="2400"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4"/>
          <a:stretch>
            <a:fillRect/>
          </a:stretch>
        </p:blipFill>
        <p:spPr>
          <a:xfrm>
            <a:off x="1857175" y="3146389"/>
            <a:ext cx="715999" cy="735888"/>
          </a:xfrm>
          <a:prstGeom prst="rect">
            <a:avLst/>
          </a:prstGeom>
        </p:spPr>
      </p:pic>
      <p:sp>
        <p:nvSpPr>
          <p:cNvPr id="9" name="Metin kutusu 8"/>
          <p:cNvSpPr txBox="1"/>
          <p:nvPr/>
        </p:nvSpPr>
        <p:spPr>
          <a:xfrm>
            <a:off x="2657981" y="3183187"/>
            <a:ext cx="8700654" cy="830997"/>
          </a:xfrm>
          <a:prstGeom prst="rect">
            <a:avLst/>
          </a:prstGeom>
          <a:noFill/>
        </p:spPr>
        <p:txBody>
          <a:bodyPr wrap="square" rtlCol="0" anchor="ctr" anchorCtr="0">
            <a:spAutoFit/>
          </a:bodyPr>
          <a:lstStyle/>
          <a:p>
            <a:r>
              <a:rPr lang="tr-TR" sz="2400" dirty="0" smtClean="0">
                <a:latin typeface="Times New Roman" panose="02020603050405020304" pitchFamily="18" charset="0"/>
                <a:cs typeface="Times New Roman" panose="02020603050405020304" pitchFamily="18" charset="0"/>
              </a:rPr>
              <a:t>Aktif Sosyal Medya Kullanıcılarında 2 Milyonluk bir artış gözlemlenmiştir.</a:t>
            </a:r>
            <a:endParaRPr lang="tr-TR" sz="2400" dirty="0">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5"/>
          <a:stretch>
            <a:fillRect/>
          </a:stretch>
        </p:blipFill>
        <p:spPr>
          <a:xfrm>
            <a:off x="1857175" y="4240010"/>
            <a:ext cx="701009" cy="720481"/>
          </a:xfrm>
          <a:prstGeom prst="rect">
            <a:avLst/>
          </a:prstGeom>
        </p:spPr>
      </p:pic>
      <p:sp>
        <p:nvSpPr>
          <p:cNvPr id="11" name="Metin kutusu 10"/>
          <p:cNvSpPr txBox="1"/>
          <p:nvPr/>
        </p:nvSpPr>
        <p:spPr>
          <a:xfrm>
            <a:off x="2657981" y="4240010"/>
            <a:ext cx="8700654" cy="830997"/>
          </a:xfrm>
          <a:prstGeom prst="rect">
            <a:avLst/>
          </a:prstGeom>
          <a:noFill/>
        </p:spPr>
        <p:txBody>
          <a:bodyPr wrap="square" rtlCol="0" anchor="ctr" anchorCtr="0">
            <a:spAutoFit/>
          </a:bodyPr>
          <a:lstStyle/>
          <a:p>
            <a:r>
              <a:rPr lang="tr-TR" sz="2400" dirty="0" smtClean="0">
                <a:latin typeface="Times New Roman" panose="02020603050405020304" pitchFamily="18" charset="0"/>
                <a:cs typeface="Times New Roman" panose="02020603050405020304" pitchFamily="18" charset="0"/>
              </a:rPr>
              <a:t>Aktif Olarak Mobil Üzerinden Sosyal Medya Kullanıcılarında bir değişim olmadığı gözlemlenmiştir.</a:t>
            </a:r>
            <a:endParaRPr lang="tr-TR" sz="2400" dirty="0">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6"/>
          <a:stretch>
            <a:fillRect/>
          </a:stretch>
        </p:blipFill>
        <p:spPr>
          <a:xfrm>
            <a:off x="289825" y="48271"/>
            <a:ext cx="2253963" cy="2012396"/>
          </a:xfrm>
          <a:prstGeom prst="rect">
            <a:avLst/>
          </a:prstGeom>
        </p:spPr>
      </p:pic>
      <p:pic>
        <p:nvPicPr>
          <p:cNvPr id="12" name="Picture 7"/>
          <p:cNvPicPr>
            <a:picLocks noChangeAspect="1"/>
          </p:cNvPicPr>
          <p:nvPr/>
        </p:nvPicPr>
        <p:blipFill>
          <a:blip r:embed="rId7" cstate="print"/>
          <a:srcRect/>
          <a:stretch>
            <a:fillRect/>
          </a:stretch>
        </p:blipFill>
        <p:spPr>
          <a:xfrm rot="262007">
            <a:off x="8806870" y="5978661"/>
            <a:ext cx="3136763" cy="945505"/>
          </a:xfrm>
          <a:prstGeom prst="rect">
            <a:avLst/>
          </a:prstGeom>
        </p:spPr>
      </p:pic>
      <p:sp>
        <p:nvSpPr>
          <p:cNvPr id="14" name="13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222519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928056" y="473825"/>
            <a:ext cx="5571166" cy="853712"/>
          </a:xfrm>
          <a:prstGeom prst="rect">
            <a:avLst/>
          </a:prstGeom>
        </p:spPr>
      </p:pic>
      <p:sp>
        <p:nvSpPr>
          <p:cNvPr id="5" name="Metin kutusu 4"/>
          <p:cNvSpPr txBox="1"/>
          <p:nvPr/>
        </p:nvSpPr>
        <p:spPr>
          <a:xfrm>
            <a:off x="4442629" y="496540"/>
            <a:ext cx="4542020" cy="830997"/>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TÜRKİYE’DE İNTERNET KULLANIMI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3"/>
          <a:stretch>
            <a:fillRect/>
          </a:stretch>
        </p:blipFill>
        <p:spPr>
          <a:xfrm>
            <a:off x="2023510" y="2068642"/>
            <a:ext cx="1039784" cy="1074928"/>
          </a:xfrm>
          <a:prstGeom prst="rect">
            <a:avLst/>
          </a:prstGeom>
        </p:spPr>
      </p:pic>
      <p:pic>
        <p:nvPicPr>
          <p:cNvPr id="11" name="Resim 10"/>
          <p:cNvPicPr>
            <a:picLocks noChangeAspect="1"/>
          </p:cNvPicPr>
          <p:nvPr/>
        </p:nvPicPr>
        <p:blipFill>
          <a:blip r:embed="rId4"/>
          <a:stretch>
            <a:fillRect/>
          </a:stretch>
        </p:blipFill>
        <p:spPr>
          <a:xfrm>
            <a:off x="2023510" y="3653236"/>
            <a:ext cx="1039784" cy="1068666"/>
          </a:xfrm>
          <a:prstGeom prst="rect">
            <a:avLst/>
          </a:prstGeom>
        </p:spPr>
      </p:pic>
      <p:sp>
        <p:nvSpPr>
          <p:cNvPr id="12" name="Metin kutusu 11"/>
          <p:cNvSpPr txBox="1"/>
          <p:nvPr/>
        </p:nvSpPr>
        <p:spPr>
          <a:xfrm>
            <a:off x="3044710" y="2270742"/>
            <a:ext cx="8700654" cy="830997"/>
          </a:xfrm>
          <a:prstGeom prst="rect">
            <a:avLst/>
          </a:prstGeom>
          <a:noFill/>
        </p:spPr>
        <p:txBody>
          <a:bodyPr wrap="square" rtlCol="0" anchor="ctr" anchorCtr="0">
            <a:spAutoFit/>
          </a:bodyPr>
          <a:lstStyle/>
          <a:p>
            <a:r>
              <a:rPr lang="tr-TR" sz="2400" dirty="0" smtClean="0">
                <a:latin typeface="Times New Roman" panose="02020603050405020304" pitchFamily="18" charset="0"/>
                <a:cs typeface="Times New Roman" panose="02020603050405020304" pitchFamily="18" charset="0"/>
              </a:rPr>
              <a:t>Yetişkinlerin </a:t>
            </a:r>
            <a:r>
              <a:rPr lang="tr-TR" sz="2400" dirty="0" smtClean="0">
                <a:solidFill>
                  <a:srgbClr val="FF0000"/>
                </a:solidFill>
                <a:latin typeface="Times New Roman" panose="02020603050405020304" pitchFamily="18" charset="0"/>
                <a:cs typeface="Times New Roman" panose="02020603050405020304" pitchFamily="18" charset="0"/>
              </a:rPr>
              <a:t>%98</a:t>
            </a:r>
            <a:r>
              <a:rPr lang="tr-TR" sz="2400" dirty="0" smtClean="0">
                <a:latin typeface="Times New Roman" panose="02020603050405020304" pitchFamily="18" charset="0"/>
                <a:cs typeface="Times New Roman" panose="02020603050405020304" pitchFamily="18" charset="0"/>
              </a:rPr>
              <a:t>’i aktif olarak telefon kullanmaktadır. Bu kullanıcı</a:t>
            </a:r>
          </a:p>
          <a:p>
            <a:r>
              <a:rPr lang="tr-TR" sz="2400" dirty="0" smtClean="0">
                <a:latin typeface="Times New Roman" panose="02020603050405020304" pitchFamily="18" charset="0"/>
                <a:cs typeface="Times New Roman" panose="02020603050405020304" pitchFamily="18" charset="0"/>
              </a:rPr>
              <a:t>Sayısının </a:t>
            </a:r>
            <a:r>
              <a:rPr lang="tr-TR" sz="2400" dirty="0" smtClean="0">
                <a:solidFill>
                  <a:srgbClr val="FF0000"/>
                </a:solidFill>
                <a:latin typeface="Times New Roman" panose="02020603050405020304" pitchFamily="18" charset="0"/>
                <a:cs typeface="Times New Roman" panose="02020603050405020304" pitchFamily="18" charset="0"/>
              </a:rPr>
              <a:t>%77</a:t>
            </a:r>
            <a:r>
              <a:rPr lang="tr-TR" sz="2400" dirty="0" smtClean="0">
                <a:latin typeface="Times New Roman" panose="02020603050405020304" pitchFamily="18" charset="0"/>
                <a:cs typeface="Times New Roman" panose="02020603050405020304" pitchFamily="18" charset="0"/>
              </a:rPr>
              <a:t>’si de akıllı cep telefonu kullanmaktadır.</a:t>
            </a:r>
            <a:endParaRPr lang="tr-TR" sz="2400"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3063294" y="3920885"/>
            <a:ext cx="8700654" cy="830997"/>
          </a:xfrm>
          <a:prstGeom prst="rect">
            <a:avLst/>
          </a:prstGeom>
          <a:noFill/>
        </p:spPr>
        <p:txBody>
          <a:bodyPr wrap="square" rtlCol="0" anchor="ctr" anchorCtr="0">
            <a:spAutoFit/>
          </a:bodyPr>
          <a:lstStyle/>
          <a:p>
            <a:r>
              <a:rPr lang="tr-TR" sz="2400" dirty="0" smtClean="0">
                <a:latin typeface="Times New Roman" panose="02020603050405020304" pitchFamily="18" charset="0"/>
                <a:cs typeface="Times New Roman" panose="02020603050405020304" pitchFamily="18" charset="0"/>
              </a:rPr>
              <a:t>İnternet Kullanıcılarının %48’i Masaüstü bilgisayar ve Laptop,</a:t>
            </a:r>
          </a:p>
          <a:p>
            <a:r>
              <a:rPr lang="tr-TR" sz="2400" dirty="0" smtClean="0">
                <a:latin typeface="Times New Roman" panose="02020603050405020304" pitchFamily="18" charset="0"/>
                <a:cs typeface="Times New Roman" panose="02020603050405020304" pitchFamily="18" charset="0"/>
              </a:rPr>
              <a:t>%25’i ise tablet kullanıcısıdır… </a:t>
            </a:r>
          </a:p>
        </p:txBody>
      </p:sp>
      <p:pic>
        <p:nvPicPr>
          <p:cNvPr id="14" name="Resim 13"/>
          <p:cNvPicPr>
            <a:picLocks noChangeAspect="1"/>
          </p:cNvPicPr>
          <p:nvPr/>
        </p:nvPicPr>
        <p:blipFill>
          <a:blip r:embed="rId5"/>
          <a:stretch>
            <a:fillRect/>
          </a:stretch>
        </p:blipFill>
        <p:spPr>
          <a:xfrm>
            <a:off x="193210" y="192102"/>
            <a:ext cx="1801953" cy="1870361"/>
          </a:xfrm>
          <a:prstGeom prst="rect">
            <a:avLst/>
          </a:prstGeom>
        </p:spPr>
      </p:pic>
      <p:pic>
        <p:nvPicPr>
          <p:cNvPr id="9" name="Picture 7"/>
          <p:cNvPicPr>
            <a:picLocks noChangeAspect="1"/>
          </p:cNvPicPr>
          <p:nvPr/>
        </p:nvPicPr>
        <p:blipFill>
          <a:blip r:embed="rId6" cstate="print"/>
          <a:srcRect/>
          <a:stretch>
            <a:fillRect/>
          </a:stretch>
        </p:blipFill>
        <p:spPr>
          <a:xfrm rot="262007">
            <a:off x="8806870" y="5978661"/>
            <a:ext cx="3136763" cy="945505"/>
          </a:xfrm>
          <a:prstGeom prst="rect">
            <a:avLst/>
          </a:prstGeom>
        </p:spPr>
      </p:pic>
      <p:sp>
        <p:nvSpPr>
          <p:cNvPr id="15" name="14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57316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928056" y="473825"/>
            <a:ext cx="5571166" cy="853712"/>
          </a:xfrm>
          <a:prstGeom prst="rect">
            <a:avLst/>
          </a:prstGeom>
        </p:spPr>
      </p:pic>
      <p:sp>
        <p:nvSpPr>
          <p:cNvPr id="5" name="Metin kutusu 4"/>
          <p:cNvSpPr txBox="1"/>
          <p:nvPr/>
        </p:nvSpPr>
        <p:spPr>
          <a:xfrm>
            <a:off x="4442629" y="496540"/>
            <a:ext cx="4542020" cy="830997"/>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TÜRKİYE’DE İNTERNET KULLANIMI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12" name="Metin kutusu 11"/>
          <p:cNvSpPr txBox="1"/>
          <p:nvPr/>
        </p:nvSpPr>
        <p:spPr>
          <a:xfrm>
            <a:off x="2624550" y="2279263"/>
            <a:ext cx="8700654" cy="461665"/>
          </a:xfrm>
          <a:prstGeom prst="rect">
            <a:avLst/>
          </a:prstGeom>
          <a:noFill/>
        </p:spPr>
        <p:txBody>
          <a:bodyPr wrap="square" rtlCol="0" anchor="ctr" anchorCtr="0">
            <a:spAutoFit/>
          </a:bodyPr>
          <a:lstStyle/>
          <a:p>
            <a:r>
              <a:rPr lang="tr-TR" sz="2400" dirty="0" smtClean="0">
                <a:latin typeface="Times New Roman" panose="02020603050405020304" pitchFamily="18" charset="0"/>
                <a:cs typeface="Times New Roman" panose="02020603050405020304" pitchFamily="18" charset="0"/>
              </a:rPr>
              <a:t>İnsanlar internette günde 7 Saat zaman geçirmekteler. </a:t>
            </a:r>
            <a:endParaRPr lang="tr-TR" sz="2400"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2579580" y="3130327"/>
            <a:ext cx="8700654" cy="461665"/>
          </a:xfrm>
          <a:prstGeom prst="rect">
            <a:avLst/>
          </a:prstGeom>
          <a:noFill/>
        </p:spPr>
        <p:txBody>
          <a:bodyPr wrap="square" rtlCol="0" anchor="ctr" anchorCtr="0">
            <a:spAutoFit/>
          </a:bodyPr>
          <a:lstStyle/>
          <a:p>
            <a:r>
              <a:rPr lang="tr-TR" sz="2400" dirty="0" smtClean="0">
                <a:latin typeface="Times New Roman" panose="02020603050405020304" pitchFamily="18" charset="0"/>
                <a:cs typeface="Times New Roman" panose="02020603050405020304" pitchFamily="18" charset="0"/>
              </a:rPr>
              <a:t>Günlük 2 saat 46 dakika sosyal medyada </a:t>
            </a:r>
          </a:p>
        </p:txBody>
      </p:sp>
      <p:pic>
        <p:nvPicPr>
          <p:cNvPr id="2" name="Resim 1"/>
          <p:cNvPicPr>
            <a:picLocks noChangeAspect="1"/>
          </p:cNvPicPr>
          <p:nvPr/>
        </p:nvPicPr>
        <p:blipFill>
          <a:blip r:embed="rId3"/>
          <a:stretch>
            <a:fillRect/>
          </a:stretch>
        </p:blipFill>
        <p:spPr>
          <a:xfrm>
            <a:off x="1714621" y="2030898"/>
            <a:ext cx="864959" cy="830997"/>
          </a:xfrm>
          <a:prstGeom prst="rect">
            <a:avLst/>
          </a:prstGeom>
        </p:spPr>
      </p:pic>
      <p:pic>
        <p:nvPicPr>
          <p:cNvPr id="3" name="Resim 2"/>
          <p:cNvPicPr>
            <a:picLocks noChangeAspect="1"/>
          </p:cNvPicPr>
          <p:nvPr/>
        </p:nvPicPr>
        <p:blipFill>
          <a:blip r:embed="rId4"/>
          <a:stretch>
            <a:fillRect/>
          </a:stretch>
        </p:blipFill>
        <p:spPr>
          <a:xfrm>
            <a:off x="1714621" y="2977150"/>
            <a:ext cx="864959" cy="888986"/>
          </a:xfrm>
          <a:prstGeom prst="rect">
            <a:avLst/>
          </a:prstGeom>
        </p:spPr>
      </p:pic>
      <p:pic>
        <p:nvPicPr>
          <p:cNvPr id="6" name="Resim 5"/>
          <p:cNvPicPr>
            <a:picLocks noChangeAspect="1"/>
          </p:cNvPicPr>
          <p:nvPr/>
        </p:nvPicPr>
        <p:blipFill>
          <a:blip r:embed="rId5"/>
          <a:stretch>
            <a:fillRect/>
          </a:stretch>
        </p:blipFill>
        <p:spPr>
          <a:xfrm>
            <a:off x="1714621" y="3981391"/>
            <a:ext cx="864959" cy="888986"/>
          </a:xfrm>
          <a:prstGeom prst="rect">
            <a:avLst/>
          </a:prstGeom>
        </p:spPr>
      </p:pic>
      <p:pic>
        <p:nvPicPr>
          <p:cNvPr id="7" name="Resim 6"/>
          <p:cNvPicPr>
            <a:picLocks noChangeAspect="1"/>
          </p:cNvPicPr>
          <p:nvPr/>
        </p:nvPicPr>
        <p:blipFill>
          <a:blip r:embed="rId6"/>
          <a:stretch>
            <a:fillRect/>
          </a:stretch>
        </p:blipFill>
        <p:spPr>
          <a:xfrm>
            <a:off x="1714621" y="4985632"/>
            <a:ext cx="864959" cy="888986"/>
          </a:xfrm>
          <a:prstGeom prst="rect">
            <a:avLst/>
          </a:prstGeom>
        </p:spPr>
      </p:pic>
      <p:sp>
        <p:nvSpPr>
          <p:cNvPr id="14" name="Metin kutusu 13"/>
          <p:cNvSpPr txBox="1"/>
          <p:nvPr/>
        </p:nvSpPr>
        <p:spPr>
          <a:xfrm>
            <a:off x="2624550" y="4117826"/>
            <a:ext cx="8700654" cy="461665"/>
          </a:xfrm>
          <a:prstGeom prst="rect">
            <a:avLst/>
          </a:prstGeom>
          <a:noFill/>
        </p:spPr>
        <p:txBody>
          <a:bodyPr wrap="square" rtlCol="0" anchor="ctr" anchorCtr="0">
            <a:spAutoFit/>
          </a:bodyPr>
          <a:lstStyle/>
          <a:p>
            <a:r>
              <a:rPr lang="tr-TR" sz="2400" dirty="0" smtClean="0">
                <a:latin typeface="Times New Roman" panose="02020603050405020304" pitchFamily="18" charset="0"/>
                <a:cs typeface="Times New Roman" panose="02020603050405020304" pitchFamily="18" charset="0"/>
              </a:rPr>
              <a:t>Günlük olarak 3 saat 9 dakika televizyon karşısında</a:t>
            </a:r>
          </a:p>
        </p:txBody>
      </p:sp>
      <p:sp>
        <p:nvSpPr>
          <p:cNvPr id="15" name="Metin kutusu 14"/>
          <p:cNvSpPr txBox="1"/>
          <p:nvPr/>
        </p:nvSpPr>
        <p:spPr>
          <a:xfrm>
            <a:off x="2624550" y="5125392"/>
            <a:ext cx="8700654" cy="830997"/>
          </a:xfrm>
          <a:prstGeom prst="rect">
            <a:avLst/>
          </a:prstGeom>
          <a:noFill/>
        </p:spPr>
        <p:txBody>
          <a:bodyPr wrap="square" rtlCol="0" anchor="ctr" anchorCtr="0">
            <a:spAutoFit/>
          </a:bodyPr>
          <a:lstStyle/>
          <a:p>
            <a:r>
              <a:rPr lang="tr-TR" sz="2400" dirty="0" smtClean="0">
                <a:latin typeface="Times New Roman" panose="02020603050405020304" pitchFamily="18" charset="0"/>
                <a:cs typeface="Times New Roman" panose="02020603050405020304" pitchFamily="18" charset="0"/>
              </a:rPr>
              <a:t>Ve son olarak günde ortalama 1 saat 15 dakika müzik</a:t>
            </a:r>
          </a:p>
          <a:p>
            <a:r>
              <a:rPr lang="tr-TR" sz="2400" dirty="0">
                <a:latin typeface="Times New Roman" panose="02020603050405020304" pitchFamily="18" charset="0"/>
                <a:cs typeface="Times New Roman" panose="02020603050405020304" pitchFamily="18" charset="0"/>
              </a:rPr>
              <a:t>d</a:t>
            </a:r>
            <a:r>
              <a:rPr lang="tr-TR" sz="2400" dirty="0" smtClean="0">
                <a:latin typeface="Times New Roman" panose="02020603050405020304" pitchFamily="18" charset="0"/>
                <a:cs typeface="Times New Roman" panose="02020603050405020304" pitchFamily="18" charset="0"/>
              </a:rPr>
              <a:t>inleyerek geçirmektedirler.</a:t>
            </a:r>
          </a:p>
        </p:txBody>
      </p:sp>
      <p:pic>
        <p:nvPicPr>
          <p:cNvPr id="16" name="Resim 15"/>
          <p:cNvPicPr>
            <a:picLocks noChangeAspect="1"/>
          </p:cNvPicPr>
          <p:nvPr/>
        </p:nvPicPr>
        <p:blipFill>
          <a:blip r:embed="rId7"/>
          <a:stretch>
            <a:fillRect/>
          </a:stretch>
        </p:blipFill>
        <p:spPr>
          <a:xfrm>
            <a:off x="8984649" y="2564541"/>
            <a:ext cx="2965177" cy="2560851"/>
          </a:xfrm>
          <a:prstGeom prst="rect">
            <a:avLst/>
          </a:prstGeom>
        </p:spPr>
      </p:pic>
      <p:pic>
        <p:nvPicPr>
          <p:cNvPr id="17" name="Picture 7"/>
          <p:cNvPicPr>
            <a:picLocks noChangeAspect="1"/>
          </p:cNvPicPr>
          <p:nvPr/>
        </p:nvPicPr>
        <p:blipFill>
          <a:blip r:embed="rId8" cstate="print"/>
          <a:srcRect/>
          <a:stretch>
            <a:fillRect/>
          </a:stretch>
        </p:blipFill>
        <p:spPr>
          <a:xfrm rot="262007">
            <a:off x="8806870" y="5978661"/>
            <a:ext cx="3136763" cy="945505"/>
          </a:xfrm>
          <a:prstGeom prst="rect">
            <a:avLst/>
          </a:prstGeom>
        </p:spPr>
      </p:pic>
      <p:sp>
        <p:nvSpPr>
          <p:cNvPr id="18" name="17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186750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93289" y="429491"/>
            <a:ext cx="11052348" cy="5388579"/>
          </a:xfrm>
          <a:prstGeom prst="rect">
            <a:avLst/>
          </a:prstGeom>
          <a:ln>
            <a:noFill/>
          </a:ln>
          <a:effectLst>
            <a:softEdge rad="112500"/>
          </a:effectLst>
        </p:spPr>
      </p:pic>
      <p:pic>
        <p:nvPicPr>
          <p:cNvPr id="3" name="Picture 7"/>
          <p:cNvPicPr>
            <a:picLocks noChangeAspect="1"/>
          </p:cNvPicPr>
          <p:nvPr/>
        </p:nvPicPr>
        <p:blipFill>
          <a:blip r:embed="rId3" cstate="print"/>
          <a:srcRect/>
          <a:stretch>
            <a:fillRect/>
          </a:stretch>
        </p:blipFill>
        <p:spPr>
          <a:xfrm rot="262007">
            <a:off x="8806870" y="5978661"/>
            <a:ext cx="3136763" cy="945505"/>
          </a:xfrm>
          <a:prstGeom prst="rect">
            <a:avLst/>
          </a:prstGeom>
        </p:spPr>
      </p:pic>
      <p:sp>
        <p:nvSpPr>
          <p:cNvPr id="5" name="4 Metin kutusu"/>
          <p:cNvSpPr txBox="1"/>
          <p:nvPr/>
        </p:nvSpPr>
        <p:spPr>
          <a:xfrm>
            <a:off x="8947052" y="6027003"/>
            <a:ext cx="2729132" cy="830997"/>
          </a:xfrm>
          <a:prstGeom prst="rect">
            <a:avLst/>
          </a:prstGeom>
          <a:noFill/>
        </p:spPr>
        <p:txBody>
          <a:bodyPr wrap="square" rtlCol="0">
            <a:spAutoFit/>
          </a:bodyPr>
          <a:lstStyle/>
          <a:p>
            <a:pPr algn="ctr"/>
            <a:r>
              <a:rPr lang="tr-TR" sz="1600" dirty="0" smtClean="0">
                <a:latin typeface="Consolas" pitchFamily="49" charset="0"/>
              </a:rPr>
              <a:t>Söğütlü Çok Programlı Anadolu Lisesi Rehberlik Servisi</a:t>
            </a:r>
            <a:endParaRPr lang="tr-TR" sz="1600" dirty="0">
              <a:latin typeface="Consolas" pitchFamily="49" charset="0"/>
            </a:endParaRPr>
          </a:p>
        </p:txBody>
      </p:sp>
    </p:spTree>
    <p:extLst>
      <p:ext uri="{BB962C8B-B14F-4D97-AF65-F5344CB8AC3E}">
        <p14:creationId xmlns="" xmlns:p14="http://schemas.microsoft.com/office/powerpoint/2010/main" val="23526953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513</Words>
  <Application>Microsoft Office PowerPoint</Application>
  <PresentationFormat>Özel</PresentationFormat>
  <Paragraphs>135</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Arıf KOÇAK</dc:creator>
  <cp:lastModifiedBy>Sogutlu</cp:lastModifiedBy>
  <cp:revision>31</cp:revision>
  <dcterms:created xsi:type="dcterms:W3CDTF">2019-12-23T15:19:27Z</dcterms:created>
  <dcterms:modified xsi:type="dcterms:W3CDTF">2020-11-09T09:28:37Z</dcterms:modified>
</cp:coreProperties>
</file>