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8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9" r:id="rId13"/>
    <p:sldId id="267" r:id="rId14"/>
  </p:sldIdLst>
  <p:sldSz cx="18288000" cy="10287000"/>
  <p:notesSz cx="6858000" cy="9144000"/>
  <p:embeddedFontLst>
    <p:embeddedFont>
      <p:font typeface="Poppins Medium" panose="020B0604020202020204" charset="-94"/>
      <p:regular r:id="rId15"/>
    </p:embeddedFont>
    <p:embeddedFont>
      <p:font typeface="Poppins Light" panose="020B0604020202020204" charset="-94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Poppins Light Bold" panose="020B0604020202020204" charset="-94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1" autoAdjust="0"/>
    <p:restoredTop sz="94622" autoAdjust="0"/>
  </p:normalViewPr>
  <p:slideViewPr>
    <p:cSldViewPr>
      <p:cViewPr varScale="1">
        <p:scale>
          <a:sx n="73" d="100"/>
          <a:sy n="73" d="100"/>
        </p:scale>
        <p:origin x="822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sv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9.sv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sv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9.sv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sv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3434" y="4776200"/>
            <a:ext cx="18394869" cy="13723083"/>
          </a:xfrm>
          <a:custGeom>
            <a:avLst/>
            <a:gdLst/>
            <a:ahLst/>
            <a:cxnLst/>
            <a:rect l="l" t="t" r="r" b="b"/>
            <a:pathLst>
              <a:path w="18394869" h="13723083">
                <a:moveTo>
                  <a:pt x="0" y="0"/>
                </a:moveTo>
                <a:lnTo>
                  <a:pt x="18394868" y="0"/>
                </a:lnTo>
                <a:lnTo>
                  <a:pt x="18394868" y="13723082"/>
                </a:lnTo>
                <a:lnTo>
                  <a:pt x="0" y="137230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392" r="-1636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4117406" y="1471841"/>
            <a:ext cx="10704104" cy="6551697"/>
            <a:chOff x="0" y="0"/>
            <a:chExt cx="14272139" cy="8735596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14272139" cy="8735596"/>
              <a:chOff x="0" y="0"/>
              <a:chExt cx="2434371" cy="1490014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2434372" cy="1490014"/>
              </a:xfrm>
              <a:custGeom>
                <a:avLst/>
                <a:gdLst/>
                <a:ahLst/>
                <a:cxnLst/>
                <a:rect l="l" t="t" r="r" b="b"/>
                <a:pathLst>
                  <a:path w="2434372" h="1490014">
                    <a:moveTo>
                      <a:pt x="2309911" y="1490014"/>
                    </a:moveTo>
                    <a:lnTo>
                      <a:pt x="124460" y="1490014"/>
                    </a:lnTo>
                    <a:cubicBezTo>
                      <a:pt x="55880" y="1490014"/>
                      <a:pt x="0" y="1434134"/>
                      <a:pt x="0" y="1365554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309912" y="0"/>
                    </a:lnTo>
                    <a:cubicBezTo>
                      <a:pt x="2378491" y="0"/>
                      <a:pt x="2434372" y="55880"/>
                      <a:pt x="2434372" y="124460"/>
                    </a:cubicBezTo>
                    <a:lnTo>
                      <a:pt x="2434372" y="1365554"/>
                    </a:lnTo>
                    <a:cubicBezTo>
                      <a:pt x="2434372" y="1434134"/>
                      <a:pt x="2378491" y="1490014"/>
                      <a:pt x="2309912" y="1490014"/>
                    </a:cubicBezTo>
                    <a:close/>
                  </a:path>
                </a:pathLst>
              </a:custGeom>
              <a:solidFill>
                <a:srgbClr val="FFF3A6"/>
              </a:solidFill>
            </p:spPr>
          </p:sp>
        </p:grpSp>
        <p:sp>
          <p:nvSpPr>
            <p:cNvPr id="6" name="TextBox 6"/>
            <p:cNvSpPr txBox="1"/>
            <p:nvPr/>
          </p:nvSpPr>
          <p:spPr>
            <a:xfrm>
              <a:off x="1094557" y="1243512"/>
              <a:ext cx="12083025" cy="6324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480"/>
                </a:lnSpc>
              </a:pPr>
              <a:r>
                <a:rPr lang="en-US" sz="10400">
                  <a:solidFill>
                    <a:srgbClr val="000000"/>
                  </a:solidFill>
                  <a:latin typeface="Poppins Light"/>
                </a:rPr>
                <a:t>Okula Uyum ve Oryantasyon</a:t>
              </a: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4603667" y="7959123"/>
            <a:ext cx="8870769" cy="105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Poppins Light Bold"/>
              </a:rPr>
              <a:t>Söğütlü Çok Programlı Anadolu Lisesi</a:t>
            </a:r>
          </a:p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Poppins Light Bold"/>
              </a:rPr>
              <a:t>Psikolojik Danışma ve Rehberlik Servisi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10069185" y="1306306"/>
            <a:ext cx="10287000" cy="7674388"/>
          </a:xfrm>
          <a:custGeom>
            <a:avLst/>
            <a:gdLst/>
            <a:ahLst/>
            <a:cxnLst/>
            <a:rect l="l" t="t" r="r" b="b"/>
            <a:pathLst>
              <a:path w="10287000" h="7674388">
                <a:moveTo>
                  <a:pt x="0" y="0"/>
                </a:moveTo>
                <a:lnTo>
                  <a:pt x="10287000" y="0"/>
                </a:lnTo>
                <a:lnTo>
                  <a:pt x="10287000" y="7674388"/>
                </a:lnTo>
                <a:lnTo>
                  <a:pt x="0" y="76743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392" r="-16362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8700" y="1028700"/>
            <a:ext cx="9618258" cy="942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70"/>
              </a:lnSpc>
            </a:pPr>
            <a:r>
              <a:rPr lang="en-US" sz="6225">
                <a:solidFill>
                  <a:srgbClr val="000000"/>
                </a:solidFill>
                <a:latin typeface="Poppins Light"/>
              </a:rPr>
              <a:t>Disiplin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3126075"/>
            <a:ext cx="9618258" cy="4532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000"/>
              </a:lnSpc>
              <a:spcBef>
                <a:spcPct val="0"/>
              </a:spcBef>
            </a:pPr>
            <a:r>
              <a:rPr lang="en-US" sz="3077">
                <a:solidFill>
                  <a:srgbClr val="000000"/>
                </a:solidFill>
                <a:latin typeface="Poppins Light"/>
              </a:rPr>
              <a:t>Tüm öğrenciler, ortaöğretim kurumları yönetmeliğinde ifade edilen "Öğrencilerin uyacakları kurallar ve öğrencilerden beklenen davranışlar" maddesine karşı sorumludur.</a:t>
            </a:r>
          </a:p>
          <a:p>
            <a:pPr algn="just">
              <a:lnSpc>
                <a:spcPts val="4000"/>
              </a:lnSpc>
              <a:spcBef>
                <a:spcPct val="0"/>
              </a:spcBef>
            </a:pPr>
            <a:endParaRPr lang="en-US" sz="3077">
              <a:solidFill>
                <a:srgbClr val="000000"/>
              </a:solidFill>
              <a:latin typeface="Poppins Light"/>
            </a:endParaRPr>
          </a:p>
          <a:p>
            <a:pPr algn="just">
              <a:lnSpc>
                <a:spcPts val="4000"/>
              </a:lnSpc>
              <a:spcBef>
                <a:spcPct val="0"/>
              </a:spcBef>
            </a:pPr>
            <a:r>
              <a:rPr lang="en-US" sz="3077">
                <a:solidFill>
                  <a:srgbClr val="000000"/>
                </a:solidFill>
                <a:latin typeface="Poppins Light"/>
              </a:rPr>
              <a:t>Yine aynı yönetmelikte, disiplin kurulu tarafından ceza verilecek olan davranışların neler olduğu açıkça ifade edilmiştir. </a:t>
            </a:r>
          </a:p>
          <a:p>
            <a:pPr algn="ctr">
              <a:lnSpc>
                <a:spcPts val="4000"/>
              </a:lnSpc>
              <a:spcBef>
                <a:spcPct val="0"/>
              </a:spcBef>
            </a:pPr>
            <a:endParaRPr lang="en-US" sz="3077">
              <a:solidFill>
                <a:srgbClr val="000000"/>
              </a:solidFill>
              <a:latin typeface="Poppins Ligh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4460932" y="-9784128"/>
            <a:ext cx="9366662" cy="18511108"/>
          </a:xfrm>
          <a:custGeom>
            <a:avLst/>
            <a:gdLst/>
            <a:ahLst/>
            <a:cxnLst/>
            <a:rect l="l" t="t" r="r" b="b"/>
            <a:pathLst>
              <a:path w="9366662" h="18511108">
                <a:moveTo>
                  <a:pt x="0" y="0"/>
                </a:moveTo>
                <a:lnTo>
                  <a:pt x="9366662" y="0"/>
                </a:lnTo>
                <a:lnTo>
                  <a:pt x="9366662" y="18511107"/>
                </a:lnTo>
                <a:lnTo>
                  <a:pt x="0" y="185111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b="-13130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743199" y="-952500"/>
            <a:ext cx="11964345" cy="8153400"/>
            <a:chOff x="-266803" y="-2783188"/>
            <a:chExt cx="15952461" cy="10871200"/>
          </a:xfrm>
        </p:grpSpPr>
        <p:grpSp>
          <p:nvGrpSpPr>
            <p:cNvPr id="4" name="Group 4"/>
            <p:cNvGrpSpPr/>
            <p:nvPr/>
          </p:nvGrpSpPr>
          <p:grpSpPr>
            <a:xfrm>
              <a:off x="-266803" y="-2783188"/>
              <a:ext cx="15952461" cy="10689624"/>
              <a:chOff x="-67689" y="-706105"/>
              <a:chExt cx="4047198" cy="2711997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67689" y="-706105"/>
                <a:ext cx="4047198" cy="2711997"/>
              </a:xfrm>
              <a:custGeom>
                <a:avLst/>
                <a:gdLst/>
                <a:ahLst/>
                <a:cxnLst/>
                <a:rect l="l" t="t" r="r" b="b"/>
                <a:pathLst>
                  <a:path w="4047198" h="2711997">
                    <a:moveTo>
                      <a:pt x="3922738" y="2711997"/>
                    </a:moveTo>
                    <a:lnTo>
                      <a:pt x="124460" y="2711997"/>
                    </a:lnTo>
                    <a:cubicBezTo>
                      <a:pt x="55880" y="2711997"/>
                      <a:pt x="0" y="2656117"/>
                      <a:pt x="0" y="2587537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3922738" y="0"/>
                    </a:lnTo>
                    <a:cubicBezTo>
                      <a:pt x="3991318" y="0"/>
                      <a:pt x="4047198" y="55880"/>
                      <a:pt x="4047198" y="124460"/>
                    </a:cubicBezTo>
                    <a:lnTo>
                      <a:pt x="4047198" y="2587537"/>
                    </a:lnTo>
                    <a:cubicBezTo>
                      <a:pt x="4047198" y="2656117"/>
                      <a:pt x="3991318" y="2711997"/>
                      <a:pt x="3922738" y="2711997"/>
                    </a:cubicBezTo>
                    <a:close/>
                  </a:path>
                </a:pathLst>
              </a:custGeom>
              <a:solidFill>
                <a:srgbClr val="FFF3A6"/>
              </a:solidFill>
            </p:spPr>
          </p:sp>
        </p:grpSp>
        <p:sp>
          <p:nvSpPr>
            <p:cNvPr id="6" name="TextBox 6"/>
            <p:cNvSpPr txBox="1"/>
            <p:nvPr/>
          </p:nvSpPr>
          <p:spPr>
            <a:xfrm>
              <a:off x="1758702" y="-1513188"/>
              <a:ext cx="11901447" cy="96012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99"/>
                </a:lnSpc>
              </a:pPr>
              <a:r>
                <a:rPr lang="en-US" sz="3999" dirty="0" err="1">
                  <a:solidFill>
                    <a:srgbClr val="000000"/>
                  </a:solidFill>
                  <a:latin typeface="Poppins Light"/>
                </a:rPr>
                <a:t>Öğrencilere</a:t>
              </a:r>
              <a:r>
                <a:rPr lang="en-US" sz="3999" dirty="0">
                  <a:solidFill>
                    <a:srgbClr val="000000"/>
                  </a:solidFill>
                  <a:latin typeface="Poppins Light"/>
                </a:rPr>
                <a:t>, </a:t>
              </a:r>
              <a:r>
                <a:rPr lang="en-US" sz="3999" dirty="0" err="1">
                  <a:solidFill>
                    <a:srgbClr val="000000"/>
                  </a:solidFill>
                  <a:latin typeface="Poppins Light"/>
                </a:rPr>
                <a:t>disiplin</a:t>
              </a:r>
              <a:r>
                <a:rPr lang="en-US" sz="3999" dirty="0">
                  <a:solidFill>
                    <a:srgbClr val="000000"/>
                  </a:solidFill>
                  <a:latin typeface="Poppins Light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Poppins Light"/>
                </a:rPr>
                <a:t>cezasını</a:t>
              </a:r>
              <a:r>
                <a:rPr lang="en-US" sz="3999" dirty="0">
                  <a:solidFill>
                    <a:srgbClr val="000000"/>
                  </a:solidFill>
                  <a:latin typeface="Poppins Light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Poppins Light"/>
                </a:rPr>
                <a:t>gerektiren</a:t>
              </a:r>
              <a:r>
                <a:rPr lang="en-US" sz="3999" dirty="0">
                  <a:solidFill>
                    <a:srgbClr val="000000"/>
                  </a:solidFill>
                  <a:latin typeface="Poppins Light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Poppins Light"/>
                </a:rPr>
                <a:t>davranış</a:t>
              </a:r>
              <a:r>
                <a:rPr lang="en-US" sz="3999" dirty="0">
                  <a:solidFill>
                    <a:srgbClr val="000000"/>
                  </a:solidFill>
                  <a:latin typeface="Poppins Light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Poppins Light"/>
                </a:rPr>
                <a:t>ve</a:t>
              </a:r>
              <a:r>
                <a:rPr lang="en-US" sz="3999" dirty="0">
                  <a:solidFill>
                    <a:srgbClr val="000000"/>
                  </a:solidFill>
                  <a:latin typeface="Poppins Light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Poppins Light"/>
                </a:rPr>
                <a:t>fiillerinin</a:t>
              </a:r>
              <a:r>
                <a:rPr lang="en-US" sz="3999" dirty="0">
                  <a:solidFill>
                    <a:srgbClr val="000000"/>
                  </a:solidFill>
                  <a:latin typeface="Poppins Light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Poppins Light"/>
                </a:rPr>
                <a:t>niteliklerine</a:t>
              </a:r>
              <a:r>
                <a:rPr lang="en-US" sz="3999" dirty="0">
                  <a:solidFill>
                    <a:srgbClr val="000000"/>
                  </a:solidFill>
                  <a:latin typeface="Poppins Light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Poppins Light"/>
                </a:rPr>
                <a:t>göre</a:t>
              </a:r>
              <a:r>
                <a:rPr lang="en-US" sz="3999" dirty="0">
                  <a:solidFill>
                    <a:srgbClr val="000000"/>
                  </a:solidFill>
                  <a:latin typeface="Poppins Light"/>
                </a:rPr>
                <a:t>;</a:t>
              </a:r>
            </a:p>
            <a:p>
              <a:pPr algn="ctr">
                <a:lnSpc>
                  <a:spcPts val="4799"/>
                </a:lnSpc>
              </a:pPr>
              <a:r>
                <a:rPr lang="en-US" sz="3999" dirty="0" err="1">
                  <a:solidFill>
                    <a:srgbClr val="000000"/>
                  </a:solidFill>
                  <a:latin typeface="Poppins Light"/>
                </a:rPr>
                <a:t>Kınama</a:t>
              </a:r>
              <a:r>
                <a:rPr lang="en-US" sz="3999" dirty="0">
                  <a:solidFill>
                    <a:srgbClr val="000000"/>
                  </a:solidFill>
                  <a:latin typeface="Poppins Light"/>
                </a:rPr>
                <a:t> </a:t>
              </a:r>
            </a:p>
            <a:p>
              <a:pPr algn="ctr">
                <a:lnSpc>
                  <a:spcPts val="4799"/>
                </a:lnSpc>
              </a:pPr>
              <a:endParaRPr lang="en-US" sz="3999" dirty="0">
                <a:solidFill>
                  <a:srgbClr val="000000"/>
                </a:solidFill>
                <a:latin typeface="Poppins Light"/>
              </a:endParaRPr>
            </a:p>
            <a:p>
              <a:pPr algn="ctr">
                <a:lnSpc>
                  <a:spcPts val="4799"/>
                </a:lnSpc>
              </a:pPr>
              <a:r>
                <a:rPr lang="en-US" sz="3999" dirty="0" err="1">
                  <a:solidFill>
                    <a:srgbClr val="000000"/>
                  </a:solidFill>
                  <a:latin typeface="Poppins Light"/>
                </a:rPr>
                <a:t>Okuldan</a:t>
              </a:r>
              <a:r>
                <a:rPr lang="en-US" sz="3999" dirty="0">
                  <a:solidFill>
                    <a:srgbClr val="000000"/>
                  </a:solidFill>
                  <a:latin typeface="Poppins Light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Poppins Light"/>
                </a:rPr>
                <a:t>kısa</a:t>
              </a:r>
              <a:r>
                <a:rPr lang="en-US" sz="3999" dirty="0">
                  <a:solidFill>
                    <a:srgbClr val="000000"/>
                  </a:solidFill>
                  <a:latin typeface="Poppins Light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Poppins Light"/>
                </a:rPr>
                <a:t>süreli</a:t>
              </a:r>
              <a:r>
                <a:rPr lang="en-US" sz="3999" dirty="0">
                  <a:solidFill>
                    <a:srgbClr val="000000"/>
                  </a:solidFill>
                  <a:latin typeface="Poppins Light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Poppins Light"/>
                </a:rPr>
                <a:t>uzaklaştırma</a:t>
              </a:r>
              <a:endParaRPr lang="en-US" sz="3999" dirty="0">
                <a:solidFill>
                  <a:srgbClr val="000000"/>
                </a:solidFill>
                <a:latin typeface="Poppins Light"/>
              </a:endParaRPr>
            </a:p>
            <a:p>
              <a:pPr algn="ctr">
                <a:lnSpc>
                  <a:spcPts val="4799"/>
                </a:lnSpc>
              </a:pPr>
              <a:endParaRPr lang="en-US" sz="3999" dirty="0">
                <a:solidFill>
                  <a:srgbClr val="000000"/>
                </a:solidFill>
                <a:latin typeface="Poppins Light"/>
              </a:endParaRPr>
            </a:p>
            <a:p>
              <a:pPr algn="ctr">
                <a:lnSpc>
                  <a:spcPts val="4799"/>
                </a:lnSpc>
              </a:pPr>
              <a:r>
                <a:rPr lang="en-US" sz="3999" dirty="0">
                  <a:solidFill>
                    <a:srgbClr val="000000"/>
                  </a:solidFill>
                  <a:latin typeface="Poppins Light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Poppins Light"/>
                </a:rPr>
                <a:t>Okul</a:t>
              </a:r>
              <a:r>
                <a:rPr lang="en-US" sz="3999" dirty="0">
                  <a:solidFill>
                    <a:srgbClr val="000000"/>
                  </a:solidFill>
                  <a:latin typeface="Poppins Light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Poppins Light"/>
                </a:rPr>
                <a:t>değiştirme</a:t>
              </a:r>
              <a:endParaRPr lang="en-US" sz="3999" dirty="0">
                <a:solidFill>
                  <a:srgbClr val="000000"/>
                </a:solidFill>
                <a:latin typeface="Poppins Light"/>
              </a:endParaRPr>
            </a:p>
            <a:p>
              <a:pPr algn="ctr">
                <a:lnSpc>
                  <a:spcPts val="4799"/>
                </a:lnSpc>
              </a:pPr>
              <a:endParaRPr lang="en-US" sz="3999" dirty="0">
                <a:solidFill>
                  <a:srgbClr val="000000"/>
                </a:solidFill>
                <a:latin typeface="Poppins Light"/>
              </a:endParaRPr>
            </a:p>
            <a:p>
              <a:pPr algn="ctr">
                <a:lnSpc>
                  <a:spcPts val="4799"/>
                </a:lnSpc>
              </a:pPr>
              <a:r>
                <a:rPr lang="en-US" sz="3999" dirty="0">
                  <a:solidFill>
                    <a:srgbClr val="000000"/>
                  </a:solidFill>
                  <a:latin typeface="Poppins Light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Poppins Light"/>
                </a:rPr>
                <a:t>Örgün</a:t>
              </a:r>
              <a:r>
                <a:rPr lang="en-US" sz="3999" dirty="0">
                  <a:solidFill>
                    <a:srgbClr val="000000"/>
                  </a:solidFill>
                  <a:latin typeface="Poppins Light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Poppins Light"/>
                </a:rPr>
                <a:t>eğitim</a:t>
              </a:r>
              <a:r>
                <a:rPr lang="en-US" sz="3999" dirty="0">
                  <a:solidFill>
                    <a:srgbClr val="000000"/>
                  </a:solidFill>
                  <a:latin typeface="Poppins Light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Poppins Light"/>
                </a:rPr>
                <a:t>dışına</a:t>
              </a:r>
              <a:r>
                <a:rPr lang="en-US" sz="3999" dirty="0">
                  <a:solidFill>
                    <a:srgbClr val="000000"/>
                  </a:solidFill>
                  <a:latin typeface="Poppins Light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Poppins Light"/>
                </a:rPr>
                <a:t>çıkarma</a:t>
              </a:r>
              <a:r>
                <a:rPr lang="en-US" sz="3999" dirty="0">
                  <a:solidFill>
                    <a:srgbClr val="000000"/>
                  </a:solidFill>
                  <a:latin typeface="Poppins Light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Poppins Light"/>
                </a:rPr>
                <a:t>cezalarından</a:t>
              </a:r>
              <a:r>
                <a:rPr lang="en-US" sz="3999" dirty="0">
                  <a:solidFill>
                    <a:srgbClr val="000000"/>
                  </a:solidFill>
                  <a:latin typeface="Poppins Light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Poppins Light"/>
                </a:rPr>
                <a:t>biri</a:t>
              </a:r>
              <a:r>
                <a:rPr lang="en-US" sz="3999" dirty="0">
                  <a:solidFill>
                    <a:srgbClr val="000000"/>
                  </a:solidFill>
                  <a:latin typeface="Poppins Light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Poppins Light"/>
                </a:rPr>
                <a:t>verilir</a:t>
              </a:r>
              <a:r>
                <a:rPr lang="en-US" sz="3999" dirty="0">
                  <a:solidFill>
                    <a:srgbClr val="000000"/>
                  </a:solidFill>
                  <a:latin typeface="Poppins Light"/>
                </a:rPr>
                <a:t>.</a:t>
              </a:r>
            </a:p>
            <a:p>
              <a:pPr algn="ctr">
                <a:lnSpc>
                  <a:spcPts val="4799"/>
                </a:lnSpc>
              </a:pPr>
              <a:endParaRPr lang="en-US" sz="3999" dirty="0">
                <a:solidFill>
                  <a:srgbClr val="000000"/>
                </a:solidFill>
                <a:latin typeface="Poppins Light"/>
              </a:endParaRPr>
            </a:p>
          </p:txBody>
        </p:sp>
      </p:grpSp>
      <p:sp>
        <p:nvSpPr>
          <p:cNvPr id="7" name="Freeform 7"/>
          <p:cNvSpPr/>
          <p:nvPr/>
        </p:nvSpPr>
        <p:spPr>
          <a:xfrm>
            <a:off x="16600159" y="8967396"/>
            <a:ext cx="659141" cy="659141"/>
          </a:xfrm>
          <a:custGeom>
            <a:avLst/>
            <a:gdLst/>
            <a:ahLst/>
            <a:cxnLst/>
            <a:rect l="l" t="t" r="r" b="b"/>
            <a:pathLst>
              <a:path w="659141" h="659141">
                <a:moveTo>
                  <a:pt x="0" y="0"/>
                </a:moveTo>
                <a:lnTo>
                  <a:pt x="659141" y="0"/>
                </a:lnTo>
                <a:lnTo>
                  <a:pt x="659141" y="659142"/>
                </a:lnTo>
                <a:lnTo>
                  <a:pt x="0" y="6591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H="1">
            <a:off x="1028700" y="8967396"/>
            <a:ext cx="659141" cy="659141"/>
          </a:xfrm>
          <a:custGeom>
            <a:avLst/>
            <a:gdLst/>
            <a:ahLst/>
            <a:cxnLst/>
            <a:rect l="l" t="t" r="r" b="b"/>
            <a:pathLst>
              <a:path w="659141" h="659141">
                <a:moveTo>
                  <a:pt x="659141" y="0"/>
                </a:moveTo>
                <a:lnTo>
                  <a:pt x="0" y="0"/>
                </a:lnTo>
                <a:lnTo>
                  <a:pt x="0" y="659142"/>
                </a:lnTo>
                <a:lnTo>
                  <a:pt x="659141" y="659142"/>
                </a:lnTo>
                <a:lnTo>
                  <a:pt x="65914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tudying Counseling Psychology - Online Psychology Degre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562100"/>
            <a:ext cx="73152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3955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3001112" y="-5888943"/>
            <a:ext cx="10975910" cy="21691426"/>
          </a:xfrm>
          <a:custGeom>
            <a:avLst/>
            <a:gdLst/>
            <a:ahLst/>
            <a:cxnLst/>
            <a:rect l="l" t="t" r="r" b="b"/>
            <a:pathLst>
              <a:path w="10975910" h="21691426">
                <a:moveTo>
                  <a:pt x="0" y="0"/>
                </a:moveTo>
                <a:lnTo>
                  <a:pt x="10975910" y="0"/>
                </a:lnTo>
                <a:lnTo>
                  <a:pt x="10975910" y="21691425"/>
                </a:lnTo>
                <a:lnTo>
                  <a:pt x="0" y="216914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b="-13130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3896634" y="4033153"/>
            <a:ext cx="10109183" cy="2766236"/>
            <a:chOff x="0" y="0"/>
            <a:chExt cx="3419650" cy="93573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419650" cy="935739"/>
            </a:xfrm>
            <a:custGeom>
              <a:avLst/>
              <a:gdLst/>
              <a:ahLst/>
              <a:cxnLst/>
              <a:rect l="l" t="t" r="r" b="b"/>
              <a:pathLst>
                <a:path w="3419650" h="935739">
                  <a:moveTo>
                    <a:pt x="3295190" y="935739"/>
                  </a:moveTo>
                  <a:lnTo>
                    <a:pt x="124460" y="935739"/>
                  </a:lnTo>
                  <a:cubicBezTo>
                    <a:pt x="55880" y="935739"/>
                    <a:pt x="0" y="879859"/>
                    <a:pt x="0" y="81127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295190" y="0"/>
                  </a:lnTo>
                  <a:cubicBezTo>
                    <a:pt x="3363769" y="0"/>
                    <a:pt x="3419650" y="55880"/>
                    <a:pt x="3419650" y="124460"/>
                  </a:cubicBezTo>
                  <a:lnTo>
                    <a:pt x="3419650" y="811279"/>
                  </a:lnTo>
                  <a:cubicBezTo>
                    <a:pt x="3419650" y="879859"/>
                    <a:pt x="3363769" y="935739"/>
                    <a:pt x="3295190" y="93573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4556248" y="2485500"/>
            <a:ext cx="8825005" cy="3095306"/>
            <a:chOff x="0" y="0"/>
            <a:chExt cx="11766674" cy="4127074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11766674" cy="4127074"/>
              <a:chOff x="0" y="0"/>
              <a:chExt cx="9311313" cy="3265874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2700" y="12700"/>
                <a:ext cx="9285913" cy="3240474"/>
              </a:xfrm>
              <a:custGeom>
                <a:avLst/>
                <a:gdLst/>
                <a:ahLst/>
                <a:cxnLst/>
                <a:rect l="l" t="t" r="r" b="b"/>
                <a:pathLst>
                  <a:path w="9285913" h="3240474">
                    <a:moveTo>
                      <a:pt x="8328968" y="3240474"/>
                    </a:moveTo>
                    <a:lnTo>
                      <a:pt x="956945" y="3240474"/>
                    </a:lnTo>
                    <a:cubicBezTo>
                      <a:pt x="428371" y="3240474"/>
                      <a:pt x="0" y="2811976"/>
                      <a:pt x="0" y="1620237"/>
                    </a:cubicBezTo>
                    <a:cubicBezTo>
                      <a:pt x="0" y="428371"/>
                      <a:pt x="428371" y="0"/>
                      <a:pt x="956945" y="0"/>
                    </a:cubicBezTo>
                    <a:lnTo>
                      <a:pt x="8328968" y="0"/>
                    </a:lnTo>
                    <a:cubicBezTo>
                      <a:pt x="8857414" y="0"/>
                      <a:pt x="9285913" y="428371"/>
                      <a:pt x="9285913" y="1620237"/>
                    </a:cubicBezTo>
                    <a:cubicBezTo>
                      <a:pt x="9285913" y="2811976"/>
                      <a:pt x="8857415" y="3240474"/>
                      <a:pt x="8328968" y="3240474"/>
                    </a:cubicBezTo>
                    <a:close/>
                  </a:path>
                </a:pathLst>
              </a:custGeom>
              <a:solidFill>
                <a:srgbClr val="056934"/>
              </a:solid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0" y="0"/>
                <a:ext cx="9311313" cy="3265874"/>
              </a:xfrm>
              <a:custGeom>
                <a:avLst/>
                <a:gdLst/>
                <a:ahLst/>
                <a:cxnLst/>
                <a:rect l="l" t="t" r="r" b="b"/>
                <a:pathLst>
                  <a:path w="9311313" h="3265874">
                    <a:moveTo>
                      <a:pt x="8341668" y="0"/>
                    </a:moveTo>
                    <a:lnTo>
                      <a:pt x="969645" y="0"/>
                    </a:lnTo>
                    <a:cubicBezTo>
                      <a:pt x="434975" y="0"/>
                      <a:pt x="0" y="434975"/>
                      <a:pt x="0" y="1632937"/>
                    </a:cubicBezTo>
                    <a:cubicBezTo>
                      <a:pt x="0" y="2830899"/>
                      <a:pt x="434975" y="3265874"/>
                      <a:pt x="969645" y="3265874"/>
                    </a:cubicBezTo>
                    <a:lnTo>
                      <a:pt x="8341668" y="3265874"/>
                    </a:lnTo>
                    <a:cubicBezTo>
                      <a:pt x="8876338" y="3265874"/>
                      <a:pt x="9311313" y="2830899"/>
                      <a:pt x="9311313" y="1632937"/>
                    </a:cubicBezTo>
                    <a:cubicBezTo>
                      <a:pt x="9311313" y="434975"/>
                      <a:pt x="8876338" y="0"/>
                      <a:pt x="8341668" y="0"/>
                    </a:cubicBezTo>
                    <a:close/>
                    <a:moveTo>
                      <a:pt x="8341668" y="3240474"/>
                    </a:moveTo>
                    <a:lnTo>
                      <a:pt x="969645" y="3240474"/>
                    </a:lnTo>
                    <a:cubicBezTo>
                      <a:pt x="448945" y="3240474"/>
                      <a:pt x="25400" y="2816929"/>
                      <a:pt x="25400" y="1632937"/>
                    </a:cubicBezTo>
                    <a:cubicBezTo>
                      <a:pt x="25400" y="448945"/>
                      <a:pt x="448945" y="25400"/>
                      <a:pt x="969645" y="25400"/>
                    </a:cubicBezTo>
                    <a:lnTo>
                      <a:pt x="8341668" y="25400"/>
                    </a:lnTo>
                    <a:cubicBezTo>
                      <a:pt x="8862368" y="25400"/>
                      <a:pt x="9285913" y="448945"/>
                      <a:pt x="9285913" y="1632937"/>
                    </a:cubicBezTo>
                    <a:cubicBezTo>
                      <a:pt x="9285913" y="2816929"/>
                      <a:pt x="8862368" y="3240474"/>
                      <a:pt x="8341668" y="3240474"/>
                    </a:cubicBezTo>
                    <a:close/>
                  </a:path>
                </a:pathLst>
              </a:custGeom>
              <a:solidFill>
                <a:srgbClr val="F3D6D8"/>
              </a:solidFill>
            </p:spPr>
          </p:sp>
        </p:grpSp>
        <p:sp>
          <p:nvSpPr>
            <p:cNvPr id="9" name="TextBox 9"/>
            <p:cNvSpPr txBox="1"/>
            <p:nvPr/>
          </p:nvSpPr>
          <p:spPr>
            <a:xfrm>
              <a:off x="1155467" y="396662"/>
              <a:ext cx="9409008" cy="34194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900"/>
                </a:lnSpc>
              </a:pPr>
              <a:r>
                <a:rPr lang="en-US" sz="9000">
                  <a:solidFill>
                    <a:srgbClr val="FFFFFF"/>
                  </a:solidFill>
                  <a:latin typeface="Poppins Light"/>
                </a:rPr>
                <a:t>Teşekkür Ederim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8769" y="-1364941"/>
            <a:ext cx="18394869" cy="13723083"/>
          </a:xfrm>
          <a:custGeom>
            <a:avLst/>
            <a:gdLst/>
            <a:ahLst/>
            <a:cxnLst/>
            <a:rect l="l" t="t" r="r" b="b"/>
            <a:pathLst>
              <a:path w="18394869" h="13723083">
                <a:moveTo>
                  <a:pt x="0" y="0"/>
                </a:moveTo>
                <a:lnTo>
                  <a:pt x="18394869" y="0"/>
                </a:lnTo>
                <a:lnTo>
                  <a:pt x="18394869" y="13723083"/>
                </a:lnTo>
                <a:lnTo>
                  <a:pt x="0" y="137230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392" r="-1636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821599" y="1028700"/>
            <a:ext cx="15753186" cy="7591202"/>
            <a:chOff x="0" y="0"/>
            <a:chExt cx="4733123" cy="228081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733123" cy="2280815"/>
            </a:xfrm>
            <a:custGeom>
              <a:avLst/>
              <a:gdLst/>
              <a:ahLst/>
              <a:cxnLst/>
              <a:rect l="l" t="t" r="r" b="b"/>
              <a:pathLst>
                <a:path w="4733123" h="2280815">
                  <a:moveTo>
                    <a:pt x="4608663" y="2280814"/>
                  </a:moveTo>
                  <a:lnTo>
                    <a:pt x="124460" y="2280814"/>
                  </a:lnTo>
                  <a:cubicBezTo>
                    <a:pt x="55880" y="2280814"/>
                    <a:pt x="0" y="2224935"/>
                    <a:pt x="0" y="21563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608663" y="0"/>
                  </a:lnTo>
                  <a:cubicBezTo>
                    <a:pt x="4677243" y="0"/>
                    <a:pt x="4733123" y="55880"/>
                    <a:pt x="4733123" y="124460"/>
                  </a:cubicBezTo>
                  <a:lnTo>
                    <a:pt x="4733123" y="2156355"/>
                  </a:lnTo>
                  <a:cubicBezTo>
                    <a:pt x="4733123" y="2224935"/>
                    <a:pt x="4677243" y="2280815"/>
                    <a:pt x="4608663" y="2280815"/>
                  </a:cubicBezTo>
                  <a:close/>
                </a:path>
              </a:pathLst>
            </a:custGeom>
            <a:solidFill>
              <a:srgbClr val="F3D6D8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9039051" y="9055021"/>
            <a:ext cx="659141" cy="659141"/>
          </a:xfrm>
          <a:custGeom>
            <a:avLst/>
            <a:gdLst/>
            <a:ahLst/>
            <a:cxnLst/>
            <a:rect l="l" t="t" r="r" b="b"/>
            <a:pathLst>
              <a:path w="659141" h="659141">
                <a:moveTo>
                  <a:pt x="0" y="0"/>
                </a:moveTo>
                <a:lnTo>
                  <a:pt x="659141" y="0"/>
                </a:lnTo>
                <a:lnTo>
                  <a:pt x="659141" y="659141"/>
                </a:lnTo>
                <a:lnTo>
                  <a:pt x="0" y="6591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8170012" y="9055021"/>
            <a:ext cx="659141" cy="659141"/>
          </a:xfrm>
          <a:custGeom>
            <a:avLst/>
            <a:gdLst/>
            <a:ahLst/>
            <a:cxnLst/>
            <a:rect l="l" t="t" r="r" b="b"/>
            <a:pathLst>
              <a:path w="659141" h="659141">
                <a:moveTo>
                  <a:pt x="0" y="0"/>
                </a:moveTo>
                <a:lnTo>
                  <a:pt x="659141" y="0"/>
                </a:lnTo>
                <a:lnTo>
                  <a:pt x="659141" y="659141"/>
                </a:lnTo>
                <a:lnTo>
                  <a:pt x="0" y="65914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069981" y="3272741"/>
            <a:ext cx="8148037" cy="5352812"/>
          </a:xfrm>
          <a:custGeom>
            <a:avLst/>
            <a:gdLst/>
            <a:ahLst/>
            <a:cxnLst/>
            <a:rect l="l" t="t" r="r" b="b"/>
            <a:pathLst>
              <a:path w="8148037" h="5352812">
                <a:moveTo>
                  <a:pt x="0" y="0"/>
                </a:moveTo>
                <a:lnTo>
                  <a:pt x="8148038" y="0"/>
                </a:lnTo>
                <a:lnTo>
                  <a:pt x="8148038" y="5352812"/>
                </a:lnTo>
                <a:lnTo>
                  <a:pt x="0" y="535281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14164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778500" y="1519757"/>
            <a:ext cx="15753186" cy="1581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480"/>
              </a:lnSpc>
            </a:pPr>
            <a:r>
              <a:rPr lang="en-US" sz="10400">
                <a:solidFill>
                  <a:srgbClr val="000000"/>
                </a:solidFill>
                <a:latin typeface="Poppins Light"/>
              </a:rPr>
              <a:t>Okulumuza Hoş Geldiniz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257300"/>
            <a:ext cx="10896600" cy="7783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081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8769" y="-1364941"/>
            <a:ext cx="18394869" cy="13723083"/>
          </a:xfrm>
          <a:custGeom>
            <a:avLst/>
            <a:gdLst/>
            <a:ahLst/>
            <a:cxnLst/>
            <a:rect l="l" t="t" r="r" b="b"/>
            <a:pathLst>
              <a:path w="18394869" h="13723083">
                <a:moveTo>
                  <a:pt x="0" y="0"/>
                </a:moveTo>
                <a:lnTo>
                  <a:pt x="18394869" y="0"/>
                </a:lnTo>
                <a:lnTo>
                  <a:pt x="18394869" y="13723083"/>
                </a:lnTo>
                <a:lnTo>
                  <a:pt x="0" y="137230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392" r="-1636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1810602"/>
            <a:ext cx="18288000" cy="9352551"/>
            <a:chOff x="0" y="0"/>
            <a:chExt cx="1913890" cy="97877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3890" cy="978771"/>
            </a:xfrm>
            <a:custGeom>
              <a:avLst/>
              <a:gdLst/>
              <a:ahLst/>
              <a:cxnLst/>
              <a:rect l="l" t="t" r="r" b="b"/>
              <a:pathLst>
                <a:path w="1913890" h="978771">
                  <a:moveTo>
                    <a:pt x="1789430" y="978770"/>
                  </a:moveTo>
                  <a:lnTo>
                    <a:pt x="124460" y="978770"/>
                  </a:lnTo>
                  <a:cubicBezTo>
                    <a:pt x="55880" y="978770"/>
                    <a:pt x="0" y="922890"/>
                    <a:pt x="0" y="85431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854311"/>
                  </a:lnTo>
                  <a:cubicBezTo>
                    <a:pt x="1913890" y="922890"/>
                    <a:pt x="1858010" y="978771"/>
                    <a:pt x="1789430" y="978771"/>
                  </a:cubicBezTo>
                  <a:close/>
                </a:path>
              </a:pathLst>
            </a:custGeom>
            <a:solidFill>
              <a:srgbClr val="FFF3A6"/>
            </a:solidFill>
          </p:spPr>
        </p:sp>
      </p:grpSp>
      <p:sp>
        <p:nvSpPr>
          <p:cNvPr id="5" name="Freeform 5"/>
          <p:cNvSpPr/>
          <p:nvPr/>
        </p:nvSpPr>
        <p:spPr>
          <a:xfrm rot="-10800000">
            <a:off x="6880256" y="3258483"/>
            <a:ext cx="4527488" cy="6029342"/>
          </a:xfrm>
          <a:custGeom>
            <a:avLst/>
            <a:gdLst/>
            <a:ahLst/>
            <a:cxnLst/>
            <a:rect l="l" t="t" r="r" b="b"/>
            <a:pathLst>
              <a:path w="4527488" h="6029342">
                <a:moveTo>
                  <a:pt x="0" y="0"/>
                </a:moveTo>
                <a:lnTo>
                  <a:pt x="4527488" y="0"/>
                </a:lnTo>
                <a:lnTo>
                  <a:pt x="4527488" y="6029342"/>
                </a:lnTo>
                <a:lnTo>
                  <a:pt x="0" y="60293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0800000">
            <a:off x="12459051" y="3258483"/>
            <a:ext cx="4527488" cy="6029342"/>
          </a:xfrm>
          <a:custGeom>
            <a:avLst/>
            <a:gdLst/>
            <a:ahLst/>
            <a:cxnLst/>
            <a:rect l="l" t="t" r="r" b="b"/>
            <a:pathLst>
              <a:path w="4527488" h="6029342">
                <a:moveTo>
                  <a:pt x="0" y="0"/>
                </a:moveTo>
                <a:lnTo>
                  <a:pt x="4527488" y="0"/>
                </a:lnTo>
                <a:lnTo>
                  <a:pt x="4527488" y="6029342"/>
                </a:lnTo>
                <a:lnTo>
                  <a:pt x="0" y="60293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338847" y="468207"/>
            <a:ext cx="15647692" cy="2874666"/>
            <a:chOff x="0" y="0"/>
            <a:chExt cx="20863589" cy="3832888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20863589" cy="3832888"/>
              <a:chOff x="0" y="0"/>
              <a:chExt cx="16994273" cy="3122049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2700" y="12700"/>
                <a:ext cx="16968873" cy="3096649"/>
              </a:xfrm>
              <a:custGeom>
                <a:avLst/>
                <a:gdLst/>
                <a:ahLst/>
                <a:cxnLst/>
                <a:rect l="l" t="t" r="r" b="b"/>
                <a:pathLst>
                  <a:path w="16968873" h="3096649">
                    <a:moveTo>
                      <a:pt x="16011928" y="3096649"/>
                    </a:moveTo>
                    <a:lnTo>
                      <a:pt x="956945" y="3096649"/>
                    </a:lnTo>
                    <a:cubicBezTo>
                      <a:pt x="428371" y="3096649"/>
                      <a:pt x="0" y="2668151"/>
                      <a:pt x="0" y="1548325"/>
                    </a:cubicBezTo>
                    <a:cubicBezTo>
                      <a:pt x="0" y="428371"/>
                      <a:pt x="428371" y="0"/>
                      <a:pt x="956945" y="0"/>
                    </a:cubicBezTo>
                    <a:lnTo>
                      <a:pt x="16011928" y="0"/>
                    </a:lnTo>
                    <a:cubicBezTo>
                      <a:pt x="16540375" y="0"/>
                      <a:pt x="16968873" y="428371"/>
                      <a:pt x="16968873" y="1548325"/>
                    </a:cubicBezTo>
                    <a:cubicBezTo>
                      <a:pt x="16968873" y="2668151"/>
                      <a:pt x="16540375" y="3096649"/>
                      <a:pt x="16011928" y="3096649"/>
                    </a:cubicBezTo>
                    <a:close/>
                  </a:path>
                </a:pathLst>
              </a:custGeom>
              <a:solidFill>
                <a:srgbClr val="9C97FF"/>
              </a:solidFill>
            </p:spPr>
          </p:sp>
          <p:sp>
            <p:nvSpPr>
              <p:cNvPr id="10" name="Freeform 10"/>
              <p:cNvSpPr/>
              <p:nvPr/>
            </p:nvSpPr>
            <p:spPr>
              <a:xfrm>
                <a:off x="0" y="0"/>
                <a:ext cx="16994273" cy="3122049"/>
              </a:xfrm>
              <a:custGeom>
                <a:avLst/>
                <a:gdLst/>
                <a:ahLst/>
                <a:cxnLst/>
                <a:rect l="l" t="t" r="r" b="b"/>
                <a:pathLst>
                  <a:path w="16994273" h="3122049">
                    <a:moveTo>
                      <a:pt x="16024628" y="0"/>
                    </a:moveTo>
                    <a:lnTo>
                      <a:pt x="969645" y="0"/>
                    </a:lnTo>
                    <a:cubicBezTo>
                      <a:pt x="434975" y="0"/>
                      <a:pt x="0" y="434975"/>
                      <a:pt x="0" y="1561025"/>
                    </a:cubicBezTo>
                    <a:cubicBezTo>
                      <a:pt x="0" y="2687074"/>
                      <a:pt x="434975" y="3122049"/>
                      <a:pt x="969645" y="3122049"/>
                    </a:cubicBezTo>
                    <a:lnTo>
                      <a:pt x="16024628" y="3122049"/>
                    </a:lnTo>
                    <a:cubicBezTo>
                      <a:pt x="16559298" y="3122049"/>
                      <a:pt x="16994273" y="2687074"/>
                      <a:pt x="16994273" y="1561025"/>
                    </a:cubicBezTo>
                    <a:cubicBezTo>
                      <a:pt x="16994273" y="434975"/>
                      <a:pt x="16559298" y="0"/>
                      <a:pt x="16024628" y="0"/>
                    </a:cubicBezTo>
                    <a:close/>
                    <a:moveTo>
                      <a:pt x="16024628" y="3096649"/>
                    </a:moveTo>
                    <a:lnTo>
                      <a:pt x="969645" y="3096649"/>
                    </a:lnTo>
                    <a:cubicBezTo>
                      <a:pt x="448945" y="3096649"/>
                      <a:pt x="25400" y="2673104"/>
                      <a:pt x="25400" y="1561025"/>
                    </a:cubicBezTo>
                    <a:cubicBezTo>
                      <a:pt x="25400" y="448945"/>
                      <a:pt x="448945" y="25400"/>
                      <a:pt x="969645" y="25400"/>
                    </a:cubicBezTo>
                    <a:lnTo>
                      <a:pt x="16024628" y="25400"/>
                    </a:lnTo>
                    <a:cubicBezTo>
                      <a:pt x="16545328" y="25400"/>
                      <a:pt x="16968873" y="448945"/>
                      <a:pt x="16968873" y="1561025"/>
                    </a:cubicBezTo>
                    <a:cubicBezTo>
                      <a:pt x="16968873" y="2673104"/>
                      <a:pt x="16545328" y="3096649"/>
                      <a:pt x="16024628" y="3096649"/>
                    </a:cubicBezTo>
                    <a:close/>
                  </a:path>
                </a:pathLst>
              </a:custGeom>
              <a:solidFill>
                <a:srgbClr val="9C97FF"/>
              </a:solidFill>
            </p:spPr>
          </p:sp>
        </p:grpSp>
        <p:sp>
          <p:nvSpPr>
            <p:cNvPr id="11" name="TextBox 11"/>
            <p:cNvSpPr txBox="1"/>
            <p:nvPr/>
          </p:nvSpPr>
          <p:spPr>
            <a:xfrm>
              <a:off x="1240134" y="628399"/>
              <a:ext cx="18383322" cy="26427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694"/>
                </a:lnSpc>
              </a:pPr>
              <a:r>
                <a:rPr lang="en-US" sz="6994">
                  <a:solidFill>
                    <a:srgbClr val="F4F4F4"/>
                  </a:solidFill>
                  <a:latin typeface="Poppins Light"/>
                </a:rPr>
                <a:t>Okulumuzun Kadrosu ve Alanlarımız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171309" y="3464223"/>
            <a:ext cx="4527488" cy="6098877"/>
            <a:chOff x="0" y="0"/>
            <a:chExt cx="6036650" cy="783547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036650" cy="7490483"/>
            </a:xfrm>
            <a:custGeom>
              <a:avLst/>
              <a:gdLst/>
              <a:ahLst/>
              <a:cxnLst/>
              <a:rect l="l" t="t" r="r" b="b"/>
              <a:pathLst>
                <a:path w="6036650" h="7490483">
                  <a:moveTo>
                    <a:pt x="0" y="0"/>
                  </a:moveTo>
                  <a:lnTo>
                    <a:pt x="6036650" y="0"/>
                  </a:lnTo>
                  <a:lnTo>
                    <a:pt x="6036650" y="7490483"/>
                  </a:lnTo>
                  <a:lnTo>
                    <a:pt x="0" y="74904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 t="-3662" b="-3662"/>
              </a:stretch>
            </a:blipFill>
          </p:spPr>
        </p:sp>
        <p:sp>
          <p:nvSpPr>
            <p:cNvPr id="14" name="TextBox 14"/>
            <p:cNvSpPr txBox="1"/>
            <p:nvPr/>
          </p:nvSpPr>
          <p:spPr>
            <a:xfrm>
              <a:off x="283011" y="277855"/>
              <a:ext cx="5231647" cy="755762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380"/>
                </a:lnSpc>
              </a:pPr>
              <a:endParaRPr lang="tr-TR" sz="2600" dirty="0" smtClean="0">
                <a:solidFill>
                  <a:srgbClr val="000000"/>
                </a:solidFill>
                <a:latin typeface="Poppins Light"/>
              </a:endParaRPr>
            </a:p>
            <a:p>
              <a:pPr algn="ctr">
                <a:lnSpc>
                  <a:spcPts val="3380"/>
                </a:lnSpc>
              </a:pPr>
              <a:endParaRPr lang="tr-TR" sz="2600" dirty="0">
                <a:solidFill>
                  <a:srgbClr val="000000"/>
                </a:solidFill>
                <a:latin typeface="Poppins Light"/>
              </a:endParaRPr>
            </a:p>
            <a:p>
              <a:pPr algn="ctr">
                <a:lnSpc>
                  <a:spcPts val="3380"/>
                </a:lnSpc>
              </a:pPr>
              <a:r>
                <a:rPr lang="en-US" sz="2600" dirty="0" err="1" smtClean="0">
                  <a:solidFill>
                    <a:srgbClr val="000000"/>
                  </a:solidFill>
                  <a:latin typeface="Poppins Light"/>
                </a:rPr>
                <a:t>Okul</a:t>
              </a:r>
              <a:r>
                <a:rPr lang="en-US" sz="2600" dirty="0" smtClean="0">
                  <a:solidFill>
                    <a:srgbClr val="000000"/>
                  </a:solidFill>
                  <a:latin typeface="Poppins Light"/>
                </a:rPr>
                <a:t> </a:t>
              </a:r>
              <a:r>
                <a:rPr lang="en-US" sz="2600" dirty="0" err="1">
                  <a:solidFill>
                    <a:srgbClr val="000000"/>
                  </a:solidFill>
                  <a:latin typeface="Poppins Light"/>
                </a:rPr>
                <a:t>Müdürü</a:t>
              </a:r>
              <a:r>
                <a:rPr lang="en-US" sz="2600" dirty="0">
                  <a:solidFill>
                    <a:srgbClr val="000000"/>
                  </a:solidFill>
                  <a:latin typeface="Poppins Light"/>
                </a:rPr>
                <a:t> </a:t>
              </a:r>
            </a:p>
            <a:p>
              <a:pPr algn="ctr">
                <a:lnSpc>
                  <a:spcPts val="3380"/>
                </a:lnSpc>
              </a:pPr>
              <a:r>
                <a:rPr lang="en-US" sz="2600" dirty="0" err="1">
                  <a:solidFill>
                    <a:srgbClr val="000000"/>
                  </a:solidFill>
                  <a:latin typeface="Poppins Light"/>
                </a:rPr>
                <a:t>Ferhat</a:t>
              </a:r>
              <a:r>
                <a:rPr lang="en-US" sz="2600" dirty="0">
                  <a:solidFill>
                    <a:srgbClr val="000000"/>
                  </a:solidFill>
                  <a:latin typeface="Poppins Light"/>
                </a:rPr>
                <a:t> </a:t>
              </a:r>
              <a:r>
                <a:rPr lang="en-US" sz="2600" dirty="0" smtClean="0">
                  <a:solidFill>
                    <a:srgbClr val="000000"/>
                  </a:solidFill>
                  <a:latin typeface="Poppins Light"/>
                </a:rPr>
                <a:t>GÜLER</a:t>
              </a:r>
              <a:endParaRPr lang="tr-TR" sz="2600" dirty="0" smtClean="0">
                <a:solidFill>
                  <a:srgbClr val="000000"/>
                </a:solidFill>
                <a:latin typeface="Poppins Light"/>
              </a:endParaRPr>
            </a:p>
            <a:p>
              <a:pPr algn="ctr">
                <a:lnSpc>
                  <a:spcPts val="3380"/>
                </a:lnSpc>
              </a:pPr>
              <a:endParaRPr lang="en-US" sz="2600" dirty="0">
                <a:solidFill>
                  <a:srgbClr val="000000"/>
                </a:solidFill>
                <a:latin typeface="Poppins Light"/>
              </a:endParaRPr>
            </a:p>
            <a:p>
              <a:pPr algn="ctr">
                <a:lnSpc>
                  <a:spcPts val="3380"/>
                </a:lnSpc>
              </a:pPr>
              <a:r>
                <a:rPr lang="en-US" sz="2600" dirty="0" err="1">
                  <a:solidFill>
                    <a:srgbClr val="000000"/>
                  </a:solidFill>
                  <a:latin typeface="Poppins Light"/>
                </a:rPr>
                <a:t>Müdür</a:t>
              </a:r>
              <a:r>
                <a:rPr lang="en-US" sz="2600" dirty="0">
                  <a:solidFill>
                    <a:srgbClr val="000000"/>
                  </a:solidFill>
                  <a:latin typeface="Poppins Light"/>
                </a:rPr>
                <a:t> </a:t>
              </a:r>
              <a:r>
                <a:rPr lang="en-US" sz="2600" dirty="0" err="1">
                  <a:solidFill>
                    <a:srgbClr val="000000"/>
                  </a:solidFill>
                  <a:latin typeface="Poppins Light"/>
                </a:rPr>
                <a:t>Yardımcısı</a:t>
              </a:r>
              <a:r>
                <a:rPr lang="en-US" sz="2600" dirty="0">
                  <a:solidFill>
                    <a:srgbClr val="000000"/>
                  </a:solidFill>
                  <a:latin typeface="Poppins Light"/>
                </a:rPr>
                <a:t> </a:t>
              </a:r>
            </a:p>
            <a:p>
              <a:pPr algn="ctr">
                <a:lnSpc>
                  <a:spcPts val="3380"/>
                </a:lnSpc>
              </a:pPr>
              <a:r>
                <a:rPr lang="en-US" sz="2600" dirty="0">
                  <a:solidFill>
                    <a:srgbClr val="000000"/>
                  </a:solidFill>
                  <a:latin typeface="Poppins Light"/>
                </a:rPr>
                <a:t>Murat YOLDAŞ</a:t>
              </a:r>
              <a:endParaRPr lang="tr-TR" sz="2600" dirty="0">
                <a:solidFill>
                  <a:srgbClr val="000000"/>
                </a:solidFill>
                <a:latin typeface="Poppins Light"/>
              </a:endParaRPr>
            </a:p>
            <a:p>
              <a:pPr algn="ctr">
                <a:lnSpc>
                  <a:spcPts val="3380"/>
                </a:lnSpc>
              </a:pPr>
              <a:endParaRPr lang="en-US" sz="2600" dirty="0">
                <a:solidFill>
                  <a:srgbClr val="000000"/>
                </a:solidFill>
                <a:latin typeface="Poppins Light"/>
              </a:endParaRPr>
            </a:p>
            <a:p>
              <a:pPr algn="ctr">
                <a:lnSpc>
                  <a:spcPts val="3380"/>
                </a:lnSpc>
              </a:pPr>
              <a:r>
                <a:rPr lang="en-US" sz="2600" dirty="0" err="1">
                  <a:solidFill>
                    <a:srgbClr val="000000"/>
                  </a:solidFill>
                  <a:latin typeface="Poppins Light"/>
                </a:rPr>
                <a:t>Müdür</a:t>
              </a:r>
              <a:r>
                <a:rPr lang="en-US" sz="2600" dirty="0">
                  <a:solidFill>
                    <a:srgbClr val="000000"/>
                  </a:solidFill>
                  <a:latin typeface="Poppins Light"/>
                </a:rPr>
                <a:t> </a:t>
              </a:r>
              <a:r>
                <a:rPr lang="en-US" sz="2600" dirty="0" err="1">
                  <a:solidFill>
                    <a:srgbClr val="000000"/>
                  </a:solidFill>
                  <a:latin typeface="Poppins Light"/>
                </a:rPr>
                <a:t>Yardımcısı</a:t>
              </a:r>
              <a:endParaRPr lang="en-US" sz="2600" dirty="0">
                <a:solidFill>
                  <a:srgbClr val="000000"/>
                </a:solidFill>
                <a:latin typeface="Poppins Light"/>
              </a:endParaRPr>
            </a:p>
            <a:p>
              <a:pPr algn="ctr">
                <a:lnSpc>
                  <a:spcPts val="3380"/>
                </a:lnSpc>
              </a:pPr>
              <a:r>
                <a:rPr lang="en-US" sz="2600" dirty="0" err="1">
                  <a:solidFill>
                    <a:srgbClr val="000000"/>
                  </a:solidFill>
                  <a:latin typeface="Poppins Light"/>
                </a:rPr>
                <a:t>Göknil</a:t>
              </a:r>
              <a:r>
                <a:rPr lang="en-US" sz="2600" dirty="0">
                  <a:solidFill>
                    <a:srgbClr val="000000"/>
                  </a:solidFill>
                  <a:latin typeface="Poppins Light"/>
                </a:rPr>
                <a:t> </a:t>
              </a:r>
              <a:r>
                <a:rPr lang="en-US" sz="2600" dirty="0" smtClean="0">
                  <a:solidFill>
                    <a:srgbClr val="000000"/>
                  </a:solidFill>
                  <a:latin typeface="Poppins Light"/>
                </a:rPr>
                <a:t>ŞAHİN</a:t>
              </a:r>
              <a:endParaRPr lang="tr-TR" sz="2600" dirty="0" smtClean="0">
                <a:solidFill>
                  <a:srgbClr val="000000"/>
                </a:solidFill>
                <a:latin typeface="Poppins Light"/>
              </a:endParaRPr>
            </a:p>
            <a:p>
              <a:pPr algn="ctr">
                <a:lnSpc>
                  <a:spcPts val="3380"/>
                </a:lnSpc>
              </a:pPr>
              <a:endParaRPr lang="tr-TR" sz="2600" dirty="0" smtClean="0">
                <a:solidFill>
                  <a:srgbClr val="000000"/>
                </a:solidFill>
                <a:latin typeface="Poppins Light"/>
              </a:endParaRPr>
            </a:p>
            <a:p>
              <a:pPr algn="ctr">
                <a:lnSpc>
                  <a:spcPts val="3380"/>
                </a:lnSpc>
              </a:pPr>
              <a:endParaRPr lang="tr-TR" sz="2600" dirty="0" smtClean="0">
                <a:solidFill>
                  <a:srgbClr val="000000"/>
                </a:solidFill>
                <a:latin typeface="Poppins Light"/>
              </a:endParaRPr>
            </a:p>
            <a:p>
              <a:pPr algn="ctr">
                <a:lnSpc>
                  <a:spcPts val="3380"/>
                </a:lnSpc>
              </a:pPr>
              <a:endParaRPr lang="en-US" sz="2600" dirty="0">
                <a:solidFill>
                  <a:srgbClr val="000000"/>
                </a:solidFill>
                <a:latin typeface="Poppins Light"/>
              </a:endParaRP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6880256" y="3258483"/>
            <a:ext cx="4527488" cy="6029342"/>
            <a:chOff x="0" y="0"/>
            <a:chExt cx="6036650" cy="8039123"/>
          </a:xfrm>
        </p:grpSpPr>
        <p:sp>
          <p:nvSpPr>
            <p:cNvPr id="16" name="Freeform 16"/>
            <p:cNvSpPr/>
            <p:nvPr/>
          </p:nvSpPr>
          <p:spPr>
            <a:xfrm rot="-10800000" flipH="1">
              <a:off x="0" y="0"/>
              <a:ext cx="6036650" cy="8039123"/>
            </a:xfrm>
            <a:custGeom>
              <a:avLst/>
              <a:gdLst/>
              <a:ahLst/>
              <a:cxnLst/>
              <a:rect l="l" t="t" r="r" b="b"/>
              <a:pathLst>
                <a:path w="6036650" h="8039123">
                  <a:moveTo>
                    <a:pt x="6036650" y="0"/>
                  </a:moveTo>
                  <a:lnTo>
                    <a:pt x="0" y="0"/>
                  </a:lnTo>
                  <a:lnTo>
                    <a:pt x="0" y="8039123"/>
                  </a:lnTo>
                  <a:lnTo>
                    <a:pt x="6036650" y="8039123"/>
                  </a:lnTo>
                  <a:lnTo>
                    <a:pt x="603665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TextBox 17"/>
            <p:cNvSpPr txBox="1"/>
            <p:nvPr/>
          </p:nvSpPr>
          <p:spPr>
            <a:xfrm>
              <a:off x="556191" y="2870000"/>
              <a:ext cx="4924269" cy="23254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80"/>
                </a:lnSpc>
              </a:pPr>
              <a:r>
                <a:rPr lang="en-US" sz="2600" dirty="0">
                  <a:solidFill>
                    <a:srgbClr val="000000"/>
                  </a:solidFill>
                  <a:latin typeface="Poppins Light"/>
                </a:rPr>
                <a:t>26 </a:t>
              </a:r>
              <a:r>
                <a:rPr lang="en-US" sz="2600" dirty="0" err="1">
                  <a:solidFill>
                    <a:srgbClr val="000000"/>
                  </a:solidFill>
                  <a:latin typeface="Poppins Light"/>
                </a:rPr>
                <a:t>Öğretmen</a:t>
              </a:r>
              <a:r>
                <a:rPr lang="en-US" sz="2600" dirty="0">
                  <a:solidFill>
                    <a:srgbClr val="000000"/>
                  </a:solidFill>
                  <a:latin typeface="Poppins Light"/>
                </a:rPr>
                <a:t> </a:t>
              </a:r>
            </a:p>
            <a:p>
              <a:pPr algn="ctr">
                <a:lnSpc>
                  <a:spcPts val="3380"/>
                </a:lnSpc>
              </a:pPr>
              <a:endParaRPr lang="en-US" sz="2600" dirty="0">
                <a:solidFill>
                  <a:srgbClr val="000000"/>
                </a:solidFill>
                <a:latin typeface="Poppins Light"/>
              </a:endParaRPr>
            </a:p>
            <a:p>
              <a:pPr algn="ctr">
                <a:lnSpc>
                  <a:spcPts val="3380"/>
                </a:lnSpc>
              </a:pPr>
              <a:r>
                <a:rPr lang="en-US" sz="2600" dirty="0">
                  <a:solidFill>
                    <a:srgbClr val="000000"/>
                  </a:solidFill>
                  <a:latin typeface="Poppins Light"/>
                </a:rPr>
                <a:t>1 </a:t>
              </a:r>
              <a:r>
                <a:rPr lang="en-US" sz="2600" dirty="0" err="1">
                  <a:solidFill>
                    <a:srgbClr val="000000"/>
                  </a:solidFill>
                  <a:latin typeface="Poppins Light"/>
                </a:rPr>
                <a:t>Psikolojik</a:t>
              </a:r>
              <a:r>
                <a:rPr lang="en-US" sz="2600" dirty="0">
                  <a:solidFill>
                    <a:srgbClr val="000000"/>
                  </a:solidFill>
                  <a:latin typeface="Poppins Light"/>
                </a:rPr>
                <a:t> </a:t>
              </a:r>
              <a:r>
                <a:rPr lang="en-US" sz="2600" dirty="0" err="1" smtClean="0">
                  <a:solidFill>
                    <a:srgbClr val="000000"/>
                  </a:solidFill>
                  <a:latin typeface="Poppins Light"/>
                </a:rPr>
                <a:t>Danışman</a:t>
              </a:r>
              <a:endParaRPr lang="en-US" sz="2600" dirty="0">
                <a:solidFill>
                  <a:srgbClr val="000000"/>
                </a:solidFill>
                <a:latin typeface="Poppins Light"/>
              </a:endParaRPr>
            </a:p>
            <a:p>
              <a:pPr algn="ctr">
                <a:lnSpc>
                  <a:spcPts val="3380"/>
                </a:lnSpc>
              </a:pPr>
              <a:endParaRPr lang="en-US" sz="2600" dirty="0">
                <a:solidFill>
                  <a:srgbClr val="000000"/>
                </a:solidFill>
                <a:latin typeface="Poppins Light"/>
              </a:endParaRP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2459051" y="3258483"/>
            <a:ext cx="4527488" cy="6029342"/>
            <a:chOff x="0" y="0"/>
            <a:chExt cx="6036650" cy="8039123"/>
          </a:xfrm>
        </p:grpSpPr>
        <p:sp>
          <p:nvSpPr>
            <p:cNvPr id="19" name="Freeform 19"/>
            <p:cNvSpPr/>
            <p:nvPr/>
          </p:nvSpPr>
          <p:spPr>
            <a:xfrm rot="-10800000">
              <a:off x="0" y="0"/>
              <a:ext cx="6036650" cy="8039123"/>
            </a:xfrm>
            <a:custGeom>
              <a:avLst/>
              <a:gdLst/>
              <a:ahLst/>
              <a:cxnLst/>
              <a:rect l="l" t="t" r="r" b="b"/>
              <a:pathLst>
                <a:path w="6036650" h="8039123">
                  <a:moveTo>
                    <a:pt x="0" y="0"/>
                  </a:moveTo>
                  <a:lnTo>
                    <a:pt x="6036650" y="0"/>
                  </a:lnTo>
                  <a:lnTo>
                    <a:pt x="6036650" y="8039123"/>
                  </a:lnTo>
                  <a:lnTo>
                    <a:pt x="0" y="80391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TextBox 20"/>
            <p:cNvSpPr txBox="1"/>
            <p:nvPr/>
          </p:nvSpPr>
          <p:spPr>
            <a:xfrm>
              <a:off x="556191" y="2584250"/>
              <a:ext cx="4924269" cy="28420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80"/>
                </a:lnSpc>
              </a:pPr>
              <a:r>
                <a:rPr lang="en-US" sz="2600">
                  <a:solidFill>
                    <a:srgbClr val="000000"/>
                  </a:solidFill>
                  <a:latin typeface="Poppins Light"/>
                </a:rPr>
                <a:t>Elektrik ve Elektrik Teknolojisi</a:t>
              </a:r>
            </a:p>
            <a:p>
              <a:pPr algn="ctr">
                <a:lnSpc>
                  <a:spcPts val="3380"/>
                </a:lnSpc>
              </a:pPr>
              <a:endParaRPr lang="en-US" sz="2600">
                <a:solidFill>
                  <a:srgbClr val="000000"/>
                </a:solidFill>
                <a:latin typeface="Poppins Light"/>
              </a:endParaRPr>
            </a:p>
            <a:p>
              <a:pPr algn="ctr">
                <a:lnSpc>
                  <a:spcPts val="3380"/>
                </a:lnSpc>
              </a:pPr>
              <a:r>
                <a:rPr lang="en-US" sz="2600">
                  <a:solidFill>
                    <a:srgbClr val="000000"/>
                  </a:solidFill>
                  <a:latin typeface="Poppins Light"/>
                </a:rPr>
                <a:t>Muhasebe ve Finansman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4572223" y="-1720521"/>
            <a:ext cx="9366662" cy="18511108"/>
          </a:xfrm>
          <a:custGeom>
            <a:avLst/>
            <a:gdLst/>
            <a:ahLst/>
            <a:cxnLst/>
            <a:rect l="l" t="t" r="r" b="b"/>
            <a:pathLst>
              <a:path w="9366662" h="18511108">
                <a:moveTo>
                  <a:pt x="0" y="0"/>
                </a:moveTo>
                <a:lnTo>
                  <a:pt x="9366662" y="0"/>
                </a:lnTo>
                <a:lnTo>
                  <a:pt x="9366662" y="18511107"/>
                </a:lnTo>
                <a:lnTo>
                  <a:pt x="0" y="185111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b="-13130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3244666"/>
            <a:ext cx="3765951" cy="4356946"/>
            <a:chOff x="0" y="0"/>
            <a:chExt cx="5021268" cy="5809261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5021268" cy="5809261"/>
              <a:chOff x="0" y="0"/>
              <a:chExt cx="1313411" cy="1519526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313411" cy="1519526"/>
              </a:xfrm>
              <a:custGeom>
                <a:avLst/>
                <a:gdLst/>
                <a:ahLst/>
                <a:cxnLst/>
                <a:rect l="l" t="t" r="r" b="b"/>
                <a:pathLst>
                  <a:path w="1313411" h="1519526">
                    <a:moveTo>
                      <a:pt x="1188951" y="1519525"/>
                    </a:moveTo>
                    <a:lnTo>
                      <a:pt x="124460" y="1519525"/>
                    </a:lnTo>
                    <a:cubicBezTo>
                      <a:pt x="55880" y="1519525"/>
                      <a:pt x="0" y="1463646"/>
                      <a:pt x="0" y="1395065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188951" y="0"/>
                    </a:lnTo>
                    <a:cubicBezTo>
                      <a:pt x="1257531" y="0"/>
                      <a:pt x="1313411" y="55880"/>
                      <a:pt x="1313411" y="124460"/>
                    </a:cubicBezTo>
                    <a:lnTo>
                      <a:pt x="1313411" y="1395066"/>
                    </a:lnTo>
                    <a:cubicBezTo>
                      <a:pt x="1313411" y="1463646"/>
                      <a:pt x="1257531" y="1519526"/>
                      <a:pt x="1188951" y="1519526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6" name="TextBox 6"/>
            <p:cNvSpPr txBox="1"/>
            <p:nvPr/>
          </p:nvSpPr>
          <p:spPr>
            <a:xfrm>
              <a:off x="726237" y="1292314"/>
              <a:ext cx="3568793" cy="38078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528"/>
                </a:lnSpc>
              </a:pPr>
              <a:r>
                <a:rPr lang="en-US" sz="3483">
                  <a:solidFill>
                    <a:srgbClr val="000000"/>
                  </a:solidFill>
                  <a:latin typeface="Poppins Light"/>
                </a:rPr>
                <a:t>Toplam 18 ders sayısı</a:t>
              </a:r>
            </a:p>
            <a:p>
              <a:pPr algn="ctr">
                <a:lnSpc>
                  <a:spcPts val="4528"/>
                </a:lnSpc>
              </a:pPr>
              <a:endParaRPr lang="en-US" sz="3483">
                <a:solidFill>
                  <a:srgbClr val="000000"/>
                </a:solidFill>
                <a:latin typeface="Poppins Light"/>
              </a:endParaRPr>
            </a:p>
            <a:p>
              <a:pPr algn="ctr">
                <a:lnSpc>
                  <a:spcPts val="4528"/>
                </a:lnSpc>
              </a:pPr>
              <a:r>
                <a:rPr lang="en-US" sz="3483">
                  <a:solidFill>
                    <a:srgbClr val="000000"/>
                  </a:solidFill>
                  <a:latin typeface="Poppins Light"/>
                </a:rPr>
                <a:t>Haftalık 40 ders saati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4970696" y="3244666"/>
            <a:ext cx="6562915" cy="7336358"/>
            <a:chOff x="0" y="0"/>
            <a:chExt cx="8750554" cy="16298482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8750554" cy="15645276"/>
              <a:chOff x="0" y="0"/>
              <a:chExt cx="3341593" cy="5974497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341593" cy="5974497"/>
              </a:xfrm>
              <a:custGeom>
                <a:avLst/>
                <a:gdLst/>
                <a:ahLst/>
                <a:cxnLst/>
                <a:rect l="l" t="t" r="r" b="b"/>
                <a:pathLst>
                  <a:path w="3341593" h="4410176">
                    <a:moveTo>
                      <a:pt x="3217132" y="4410175"/>
                    </a:moveTo>
                    <a:lnTo>
                      <a:pt x="124460" y="4410175"/>
                    </a:lnTo>
                    <a:cubicBezTo>
                      <a:pt x="55880" y="4410175"/>
                      <a:pt x="0" y="4354295"/>
                      <a:pt x="0" y="4285716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3217133" y="0"/>
                    </a:lnTo>
                    <a:cubicBezTo>
                      <a:pt x="3285712" y="0"/>
                      <a:pt x="3341593" y="55880"/>
                      <a:pt x="3341593" y="124460"/>
                    </a:cubicBezTo>
                    <a:lnTo>
                      <a:pt x="3341593" y="4285716"/>
                    </a:lnTo>
                    <a:cubicBezTo>
                      <a:pt x="3341593" y="4354295"/>
                      <a:pt x="3285712" y="4410176"/>
                      <a:pt x="3217133" y="4410176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10" name="TextBox 10"/>
            <p:cNvSpPr txBox="1"/>
            <p:nvPr/>
          </p:nvSpPr>
          <p:spPr>
            <a:xfrm>
              <a:off x="1280927" y="714506"/>
              <a:ext cx="6219327" cy="155839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81"/>
                </a:lnSpc>
              </a:pPr>
              <a:r>
                <a:rPr lang="en-US" sz="2523" b="1" dirty="0" err="1">
                  <a:solidFill>
                    <a:srgbClr val="000000"/>
                  </a:solidFill>
                  <a:latin typeface="Poppins Light"/>
                </a:rPr>
                <a:t>Kültür</a:t>
              </a:r>
              <a:r>
                <a:rPr lang="en-US" sz="2523" b="1" dirty="0">
                  <a:solidFill>
                    <a:srgbClr val="000000"/>
                  </a:solidFill>
                  <a:latin typeface="Poppins Light"/>
                </a:rPr>
                <a:t> </a:t>
              </a:r>
              <a:r>
                <a:rPr lang="en-US" sz="2523" b="1" dirty="0" err="1">
                  <a:solidFill>
                    <a:srgbClr val="000000"/>
                  </a:solidFill>
                  <a:latin typeface="Poppins Light"/>
                </a:rPr>
                <a:t>Dersleri</a:t>
              </a:r>
              <a:endParaRPr lang="en-US" sz="2523" b="1" dirty="0">
                <a:solidFill>
                  <a:srgbClr val="000000"/>
                </a:solidFill>
                <a:latin typeface="Poppins Light"/>
              </a:endParaRPr>
            </a:p>
            <a:p>
              <a:pPr algn="ctr">
                <a:lnSpc>
                  <a:spcPts val="3281"/>
                </a:lnSpc>
              </a:pPr>
              <a:endParaRPr lang="en-US" sz="2523" dirty="0">
                <a:solidFill>
                  <a:srgbClr val="000000"/>
                </a:solidFill>
                <a:latin typeface="Poppins Light"/>
              </a:endParaRPr>
            </a:p>
            <a:p>
              <a:pPr algn="ctr">
                <a:lnSpc>
                  <a:spcPts val="3249"/>
                </a:lnSpc>
              </a:pPr>
              <a:r>
                <a:rPr lang="en-US" sz="2499" dirty="0" err="1">
                  <a:solidFill>
                    <a:srgbClr val="000000"/>
                  </a:solidFill>
                  <a:latin typeface="Poppins Light"/>
                </a:rPr>
                <a:t>Adabı</a:t>
              </a:r>
              <a:r>
                <a:rPr lang="en-US" sz="2499" dirty="0">
                  <a:solidFill>
                    <a:srgbClr val="000000"/>
                  </a:solidFill>
                  <a:latin typeface="Poppins Light"/>
                </a:rPr>
                <a:t> </a:t>
              </a:r>
              <a:r>
                <a:rPr lang="en-US" sz="2499" dirty="0" err="1">
                  <a:solidFill>
                    <a:srgbClr val="000000"/>
                  </a:solidFill>
                  <a:latin typeface="Poppins Light"/>
                </a:rPr>
                <a:t>Muhaşeret</a:t>
              </a:r>
              <a:endParaRPr lang="en-US" sz="2499" dirty="0">
                <a:solidFill>
                  <a:srgbClr val="000000"/>
                </a:solidFill>
                <a:latin typeface="Poppins Light"/>
              </a:endParaRPr>
            </a:p>
            <a:p>
              <a:pPr algn="ctr">
                <a:lnSpc>
                  <a:spcPts val="3249"/>
                </a:lnSpc>
              </a:pPr>
              <a:r>
                <a:rPr lang="en-US" sz="2499" dirty="0" err="1">
                  <a:solidFill>
                    <a:srgbClr val="000000"/>
                  </a:solidFill>
                  <a:latin typeface="Poppins Light"/>
                </a:rPr>
                <a:t>Almanca</a:t>
              </a:r>
              <a:endParaRPr lang="en-US" sz="2499" dirty="0">
                <a:solidFill>
                  <a:srgbClr val="000000"/>
                </a:solidFill>
                <a:latin typeface="Poppins Light"/>
              </a:endParaRPr>
            </a:p>
            <a:p>
              <a:pPr algn="ctr">
                <a:lnSpc>
                  <a:spcPts val="3249"/>
                </a:lnSpc>
              </a:pPr>
              <a:r>
                <a:rPr lang="en-US" sz="2499" dirty="0" err="1">
                  <a:solidFill>
                    <a:srgbClr val="000000"/>
                  </a:solidFill>
                  <a:latin typeface="Poppins Light"/>
                </a:rPr>
                <a:t>Beden</a:t>
              </a:r>
              <a:r>
                <a:rPr lang="en-US" sz="2499" dirty="0">
                  <a:solidFill>
                    <a:srgbClr val="000000"/>
                  </a:solidFill>
                  <a:latin typeface="Poppins Light"/>
                </a:rPr>
                <a:t> </a:t>
              </a:r>
              <a:r>
                <a:rPr lang="en-US" sz="2499" dirty="0" err="1">
                  <a:solidFill>
                    <a:srgbClr val="000000"/>
                  </a:solidFill>
                  <a:latin typeface="Poppins Light"/>
                </a:rPr>
                <a:t>Eğitimi</a:t>
              </a:r>
              <a:r>
                <a:rPr lang="en-US" sz="2499" dirty="0">
                  <a:solidFill>
                    <a:srgbClr val="000000"/>
                  </a:solidFill>
                  <a:latin typeface="Poppins Light"/>
                </a:rPr>
                <a:t> </a:t>
              </a:r>
              <a:r>
                <a:rPr lang="en-US" sz="2499" dirty="0" err="1">
                  <a:solidFill>
                    <a:srgbClr val="000000"/>
                  </a:solidFill>
                  <a:latin typeface="Poppins Light"/>
                </a:rPr>
                <a:t>ve</a:t>
              </a:r>
              <a:r>
                <a:rPr lang="en-US" sz="2499" dirty="0">
                  <a:solidFill>
                    <a:srgbClr val="000000"/>
                  </a:solidFill>
                  <a:latin typeface="Poppins Light"/>
                </a:rPr>
                <a:t> </a:t>
              </a:r>
              <a:r>
                <a:rPr lang="en-US" sz="2499" dirty="0" err="1">
                  <a:solidFill>
                    <a:srgbClr val="000000"/>
                  </a:solidFill>
                  <a:latin typeface="Poppins Light"/>
                </a:rPr>
                <a:t>Spor</a:t>
              </a:r>
              <a:endParaRPr lang="en-US" sz="2499" dirty="0">
                <a:solidFill>
                  <a:srgbClr val="000000"/>
                </a:solidFill>
                <a:latin typeface="Poppins Light"/>
              </a:endParaRPr>
            </a:p>
            <a:p>
              <a:pPr algn="ctr">
                <a:lnSpc>
                  <a:spcPts val="3249"/>
                </a:lnSpc>
              </a:pPr>
              <a:r>
                <a:rPr lang="en-US" sz="2499" dirty="0" err="1">
                  <a:solidFill>
                    <a:srgbClr val="000000"/>
                  </a:solidFill>
                  <a:latin typeface="Poppins Light"/>
                </a:rPr>
                <a:t>Biyoloji</a:t>
              </a:r>
              <a:endParaRPr lang="en-US" sz="2499" dirty="0">
                <a:solidFill>
                  <a:srgbClr val="000000"/>
                </a:solidFill>
                <a:latin typeface="Poppins Light"/>
              </a:endParaRPr>
            </a:p>
            <a:p>
              <a:pPr algn="ctr">
                <a:lnSpc>
                  <a:spcPts val="3249"/>
                </a:lnSpc>
              </a:pPr>
              <a:r>
                <a:rPr lang="en-US" sz="2499" dirty="0" err="1" smtClean="0">
                  <a:solidFill>
                    <a:srgbClr val="000000"/>
                  </a:solidFill>
                  <a:latin typeface="Poppins Light"/>
                </a:rPr>
                <a:t>Coğrafya</a:t>
              </a:r>
              <a:endParaRPr lang="en-US" sz="2499" dirty="0">
                <a:solidFill>
                  <a:srgbClr val="000000"/>
                </a:solidFill>
                <a:latin typeface="Poppins Light"/>
              </a:endParaRPr>
            </a:p>
            <a:p>
              <a:pPr algn="ctr">
                <a:lnSpc>
                  <a:spcPts val="3249"/>
                </a:lnSpc>
              </a:pPr>
              <a:r>
                <a:rPr lang="en-US" sz="2499" dirty="0">
                  <a:solidFill>
                    <a:srgbClr val="000000"/>
                  </a:solidFill>
                  <a:latin typeface="Poppins Light"/>
                </a:rPr>
                <a:t>Din </a:t>
              </a:r>
              <a:r>
                <a:rPr lang="en-US" sz="2499" dirty="0" err="1">
                  <a:solidFill>
                    <a:srgbClr val="000000"/>
                  </a:solidFill>
                  <a:latin typeface="Poppins Light"/>
                </a:rPr>
                <a:t>Kültürü</a:t>
              </a:r>
              <a:r>
                <a:rPr lang="en-US" sz="2499" dirty="0">
                  <a:solidFill>
                    <a:srgbClr val="000000"/>
                  </a:solidFill>
                  <a:latin typeface="Poppins Light"/>
                </a:rPr>
                <a:t> </a:t>
              </a:r>
              <a:r>
                <a:rPr lang="en-US" sz="2499" dirty="0" err="1">
                  <a:solidFill>
                    <a:srgbClr val="000000"/>
                  </a:solidFill>
                  <a:latin typeface="Poppins Light"/>
                </a:rPr>
                <a:t>ve</a:t>
              </a:r>
              <a:r>
                <a:rPr lang="en-US" sz="2499" dirty="0">
                  <a:solidFill>
                    <a:srgbClr val="000000"/>
                  </a:solidFill>
                  <a:latin typeface="Poppins Light"/>
                </a:rPr>
                <a:t> </a:t>
              </a:r>
              <a:r>
                <a:rPr lang="en-US" sz="2499" dirty="0" err="1">
                  <a:solidFill>
                    <a:srgbClr val="000000"/>
                  </a:solidFill>
                  <a:latin typeface="Poppins Light"/>
                </a:rPr>
                <a:t>Ahlak</a:t>
              </a:r>
              <a:r>
                <a:rPr lang="en-US" sz="2499" dirty="0">
                  <a:solidFill>
                    <a:srgbClr val="000000"/>
                  </a:solidFill>
                  <a:latin typeface="Poppins Light"/>
                </a:rPr>
                <a:t> </a:t>
              </a:r>
              <a:r>
                <a:rPr lang="en-US" sz="2499" dirty="0" err="1">
                  <a:solidFill>
                    <a:srgbClr val="000000"/>
                  </a:solidFill>
                  <a:latin typeface="Poppins Light"/>
                </a:rPr>
                <a:t>Bilgisi</a:t>
              </a:r>
              <a:endParaRPr lang="en-US" sz="2499" dirty="0">
                <a:solidFill>
                  <a:srgbClr val="000000"/>
                </a:solidFill>
                <a:latin typeface="Poppins Light"/>
              </a:endParaRPr>
            </a:p>
            <a:p>
              <a:pPr algn="ctr">
                <a:lnSpc>
                  <a:spcPts val="3249"/>
                </a:lnSpc>
              </a:pPr>
              <a:r>
                <a:rPr lang="en-US" sz="2499" dirty="0" err="1" smtClean="0">
                  <a:solidFill>
                    <a:srgbClr val="000000"/>
                  </a:solidFill>
                  <a:latin typeface="Poppins Light"/>
                </a:rPr>
                <a:t>Fizik</a:t>
              </a:r>
              <a:endParaRPr lang="tr-TR" sz="2499" dirty="0" smtClean="0">
                <a:solidFill>
                  <a:srgbClr val="000000"/>
                </a:solidFill>
                <a:latin typeface="Poppins Light"/>
              </a:endParaRPr>
            </a:p>
            <a:p>
              <a:pPr algn="ctr">
                <a:lnSpc>
                  <a:spcPts val="3249"/>
                </a:lnSpc>
              </a:pPr>
              <a:r>
                <a:rPr lang="tr-TR" sz="2499" dirty="0" smtClean="0">
                  <a:solidFill>
                    <a:srgbClr val="000000"/>
                  </a:solidFill>
                  <a:latin typeface="Poppins Light"/>
                </a:rPr>
                <a:t>Felsefe</a:t>
              </a:r>
              <a:endParaRPr lang="en-US" sz="2499" dirty="0">
                <a:solidFill>
                  <a:srgbClr val="000000"/>
                </a:solidFill>
                <a:latin typeface="Poppins Light"/>
              </a:endParaRPr>
            </a:p>
            <a:p>
              <a:pPr algn="ctr">
                <a:lnSpc>
                  <a:spcPts val="3249"/>
                </a:lnSpc>
              </a:pPr>
              <a:r>
                <a:rPr lang="en-US" sz="2499" dirty="0" err="1">
                  <a:solidFill>
                    <a:srgbClr val="000000"/>
                  </a:solidFill>
                  <a:latin typeface="Poppins Light"/>
                </a:rPr>
                <a:t>İngilizce</a:t>
              </a:r>
              <a:endParaRPr lang="en-US" sz="2499" dirty="0">
                <a:solidFill>
                  <a:srgbClr val="000000"/>
                </a:solidFill>
                <a:latin typeface="Poppins Light"/>
              </a:endParaRPr>
            </a:p>
            <a:p>
              <a:pPr algn="ctr">
                <a:lnSpc>
                  <a:spcPts val="3249"/>
                </a:lnSpc>
              </a:pPr>
              <a:r>
                <a:rPr lang="en-US" sz="2499" dirty="0" err="1">
                  <a:solidFill>
                    <a:srgbClr val="000000"/>
                  </a:solidFill>
                  <a:latin typeface="Poppins Light"/>
                </a:rPr>
                <a:t>Kimya</a:t>
              </a:r>
              <a:endParaRPr lang="en-US" sz="2499" dirty="0">
                <a:solidFill>
                  <a:srgbClr val="000000"/>
                </a:solidFill>
                <a:latin typeface="Poppins Light"/>
              </a:endParaRPr>
            </a:p>
            <a:p>
              <a:pPr algn="ctr">
                <a:lnSpc>
                  <a:spcPts val="3249"/>
                </a:lnSpc>
              </a:pPr>
              <a:r>
                <a:rPr lang="en-US" sz="2499" dirty="0" err="1">
                  <a:solidFill>
                    <a:srgbClr val="000000"/>
                  </a:solidFill>
                  <a:latin typeface="Poppins Light"/>
                </a:rPr>
                <a:t>Matematik</a:t>
              </a:r>
              <a:r>
                <a:rPr lang="en-US" sz="2499" dirty="0">
                  <a:solidFill>
                    <a:srgbClr val="000000"/>
                  </a:solidFill>
                  <a:latin typeface="Poppins Light"/>
                </a:rPr>
                <a:t> </a:t>
              </a:r>
            </a:p>
            <a:p>
              <a:pPr algn="ctr">
                <a:lnSpc>
                  <a:spcPts val="3249"/>
                </a:lnSpc>
              </a:pPr>
              <a:r>
                <a:rPr lang="en-US" sz="2499" dirty="0" err="1">
                  <a:solidFill>
                    <a:srgbClr val="000000"/>
                  </a:solidFill>
                  <a:latin typeface="Poppins Light"/>
                </a:rPr>
                <a:t>Müzik</a:t>
              </a:r>
              <a:endParaRPr lang="en-US" sz="2499" dirty="0">
                <a:solidFill>
                  <a:srgbClr val="000000"/>
                </a:solidFill>
                <a:latin typeface="Poppins Light"/>
              </a:endParaRPr>
            </a:p>
            <a:p>
              <a:pPr algn="ctr">
                <a:lnSpc>
                  <a:spcPts val="3249"/>
                </a:lnSpc>
              </a:pPr>
              <a:r>
                <a:rPr lang="en-US" sz="2499" dirty="0" err="1">
                  <a:solidFill>
                    <a:srgbClr val="000000"/>
                  </a:solidFill>
                  <a:latin typeface="Poppins Light"/>
                </a:rPr>
                <a:t>Tarih</a:t>
              </a:r>
              <a:endParaRPr lang="en-US" sz="2499" dirty="0">
                <a:solidFill>
                  <a:srgbClr val="000000"/>
                </a:solidFill>
                <a:latin typeface="Poppins Light"/>
              </a:endParaRPr>
            </a:p>
            <a:p>
              <a:pPr algn="ctr">
                <a:lnSpc>
                  <a:spcPts val="3249"/>
                </a:lnSpc>
              </a:pPr>
              <a:r>
                <a:rPr lang="en-US" sz="2499" dirty="0" err="1">
                  <a:solidFill>
                    <a:srgbClr val="000000"/>
                  </a:solidFill>
                  <a:latin typeface="Poppins Light"/>
                </a:rPr>
                <a:t>Türk</a:t>
              </a:r>
              <a:r>
                <a:rPr lang="en-US" sz="2499" dirty="0">
                  <a:solidFill>
                    <a:srgbClr val="000000"/>
                  </a:solidFill>
                  <a:latin typeface="Poppins Light"/>
                </a:rPr>
                <a:t> Dili </a:t>
              </a:r>
              <a:r>
                <a:rPr lang="en-US" sz="2499" dirty="0" err="1">
                  <a:solidFill>
                    <a:srgbClr val="000000"/>
                  </a:solidFill>
                  <a:latin typeface="Poppins Light"/>
                </a:rPr>
                <a:t>ve</a:t>
              </a:r>
              <a:r>
                <a:rPr lang="en-US" sz="2499" dirty="0">
                  <a:solidFill>
                    <a:srgbClr val="000000"/>
                  </a:solidFill>
                  <a:latin typeface="Poppins Light"/>
                </a:rPr>
                <a:t> </a:t>
              </a:r>
              <a:r>
                <a:rPr lang="en-US" sz="2499" dirty="0" err="1">
                  <a:solidFill>
                    <a:srgbClr val="000000"/>
                  </a:solidFill>
                  <a:latin typeface="Poppins Light"/>
                </a:rPr>
                <a:t>Edebiyatı</a:t>
              </a:r>
              <a:endParaRPr lang="en-US" sz="2499" dirty="0">
                <a:solidFill>
                  <a:srgbClr val="000000"/>
                </a:solidFill>
                <a:latin typeface="Poppins Light"/>
              </a:endParaRPr>
            </a:p>
            <a:p>
              <a:pPr algn="ctr">
                <a:lnSpc>
                  <a:spcPts val="3281"/>
                </a:lnSpc>
              </a:pPr>
              <a:endParaRPr lang="en-US" sz="2499" dirty="0">
                <a:solidFill>
                  <a:srgbClr val="000000"/>
                </a:solidFill>
                <a:latin typeface="Poppins Light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1845641" y="3374082"/>
            <a:ext cx="5824354" cy="4962379"/>
            <a:chOff x="0" y="0"/>
            <a:chExt cx="7765806" cy="6616505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7765806" cy="6616505"/>
              <a:chOff x="0" y="0"/>
              <a:chExt cx="2721741" cy="2318937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2721741" cy="2318937"/>
              </a:xfrm>
              <a:custGeom>
                <a:avLst/>
                <a:gdLst/>
                <a:ahLst/>
                <a:cxnLst/>
                <a:rect l="l" t="t" r="r" b="b"/>
                <a:pathLst>
                  <a:path w="2721741" h="2318937">
                    <a:moveTo>
                      <a:pt x="2597281" y="2318937"/>
                    </a:moveTo>
                    <a:lnTo>
                      <a:pt x="124460" y="2318937"/>
                    </a:lnTo>
                    <a:cubicBezTo>
                      <a:pt x="55880" y="2318937"/>
                      <a:pt x="0" y="2263057"/>
                      <a:pt x="0" y="2194477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597281" y="0"/>
                    </a:lnTo>
                    <a:cubicBezTo>
                      <a:pt x="2665861" y="0"/>
                      <a:pt x="2721741" y="55880"/>
                      <a:pt x="2721741" y="124460"/>
                    </a:cubicBezTo>
                    <a:lnTo>
                      <a:pt x="2721741" y="2194477"/>
                    </a:lnTo>
                    <a:cubicBezTo>
                      <a:pt x="2721741" y="2263057"/>
                      <a:pt x="2665861" y="2318937"/>
                      <a:pt x="2597281" y="2318937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14" name="TextBox 14"/>
            <p:cNvSpPr txBox="1"/>
            <p:nvPr/>
          </p:nvSpPr>
          <p:spPr>
            <a:xfrm>
              <a:off x="1104357" y="692151"/>
              <a:ext cx="5519432" cy="52322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80"/>
                </a:lnSpc>
              </a:pPr>
              <a:r>
                <a:rPr lang="en-US" sz="2600" b="1" dirty="0" err="1" smtClean="0">
                  <a:solidFill>
                    <a:srgbClr val="000000"/>
                  </a:solidFill>
                  <a:latin typeface="Poppins Light"/>
                </a:rPr>
                <a:t>Seçmeli</a:t>
              </a:r>
              <a:r>
                <a:rPr lang="tr-TR" sz="2600" b="1" dirty="0" smtClean="0">
                  <a:solidFill>
                    <a:srgbClr val="000000"/>
                  </a:solidFill>
                  <a:latin typeface="Poppins Light"/>
                </a:rPr>
                <a:t> Dersler</a:t>
              </a:r>
            </a:p>
            <a:p>
              <a:pPr algn="ctr">
                <a:lnSpc>
                  <a:spcPts val="3380"/>
                </a:lnSpc>
              </a:pPr>
              <a:endParaRPr lang="tr-TR" sz="2600" dirty="0" smtClean="0">
                <a:solidFill>
                  <a:srgbClr val="000000"/>
                </a:solidFill>
                <a:latin typeface="Poppins Light"/>
              </a:endParaRPr>
            </a:p>
            <a:p>
              <a:pPr algn="ctr">
                <a:lnSpc>
                  <a:spcPts val="3380"/>
                </a:lnSpc>
              </a:pPr>
              <a:r>
                <a:rPr lang="en-US" sz="2600" dirty="0" smtClean="0">
                  <a:solidFill>
                    <a:srgbClr val="000000"/>
                  </a:solidFill>
                  <a:latin typeface="Poppins Light"/>
                </a:rPr>
                <a:t> </a:t>
              </a:r>
              <a:r>
                <a:rPr lang="tr-TR" sz="2600" dirty="0" smtClean="0">
                  <a:solidFill>
                    <a:srgbClr val="000000"/>
                  </a:solidFill>
                  <a:latin typeface="Poppins Light"/>
                </a:rPr>
                <a:t>Seçmeli </a:t>
              </a:r>
              <a:r>
                <a:rPr lang="en-US" sz="2600" dirty="0" err="1" smtClean="0">
                  <a:solidFill>
                    <a:srgbClr val="000000"/>
                  </a:solidFill>
                  <a:latin typeface="Poppins Light"/>
                </a:rPr>
                <a:t>Peygamberler</a:t>
              </a:r>
              <a:r>
                <a:rPr lang="en-US" sz="2600" dirty="0" smtClean="0">
                  <a:solidFill>
                    <a:srgbClr val="000000"/>
                  </a:solidFill>
                  <a:latin typeface="Poppins Light"/>
                </a:rPr>
                <a:t>  </a:t>
              </a:r>
              <a:r>
                <a:rPr lang="en-US" sz="2600" dirty="0" err="1">
                  <a:solidFill>
                    <a:srgbClr val="000000"/>
                  </a:solidFill>
                  <a:latin typeface="Poppins Light"/>
                </a:rPr>
                <a:t>Hayatı</a:t>
              </a:r>
              <a:endParaRPr lang="en-US" sz="2600" dirty="0">
                <a:solidFill>
                  <a:srgbClr val="000000"/>
                </a:solidFill>
                <a:latin typeface="Poppins Light"/>
              </a:endParaRPr>
            </a:p>
            <a:p>
              <a:pPr algn="ctr">
                <a:lnSpc>
                  <a:spcPts val="3380"/>
                </a:lnSpc>
              </a:pPr>
              <a:endParaRPr lang="en-US" sz="2600" dirty="0">
                <a:solidFill>
                  <a:srgbClr val="000000"/>
                </a:solidFill>
                <a:latin typeface="Poppins Light"/>
              </a:endParaRPr>
            </a:p>
            <a:p>
              <a:pPr algn="ctr">
                <a:lnSpc>
                  <a:spcPts val="3380"/>
                </a:lnSpc>
              </a:pPr>
              <a:r>
                <a:rPr lang="en-US" sz="2600" dirty="0" err="1">
                  <a:solidFill>
                    <a:srgbClr val="000000"/>
                  </a:solidFill>
                  <a:latin typeface="Poppins Light"/>
                </a:rPr>
                <a:t>Seçmeli</a:t>
              </a:r>
              <a:r>
                <a:rPr lang="en-US" sz="2600" dirty="0">
                  <a:solidFill>
                    <a:srgbClr val="000000"/>
                  </a:solidFill>
                  <a:latin typeface="Poppins Light"/>
                </a:rPr>
                <a:t> </a:t>
              </a:r>
              <a:r>
                <a:rPr lang="en-US" sz="2600" dirty="0" err="1">
                  <a:solidFill>
                    <a:srgbClr val="000000"/>
                  </a:solidFill>
                  <a:latin typeface="Poppins Light"/>
                </a:rPr>
                <a:t>Temel</a:t>
              </a:r>
              <a:r>
                <a:rPr lang="en-US" sz="2600" dirty="0">
                  <a:solidFill>
                    <a:srgbClr val="000000"/>
                  </a:solidFill>
                  <a:latin typeface="Poppins Light"/>
                </a:rPr>
                <a:t> Dini </a:t>
              </a:r>
              <a:r>
                <a:rPr lang="en-US" sz="2600" dirty="0" err="1">
                  <a:solidFill>
                    <a:srgbClr val="000000"/>
                  </a:solidFill>
                  <a:latin typeface="Poppins Light"/>
                </a:rPr>
                <a:t>Bilgiler</a:t>
              </a:r>
              <a:endParaRPr lang="en-US" sz="2600" dirty="0">
                <a:solidFill>
                  <a:srgbClr val="000000"/>
                </a:solidFill>
                <a:latin typeface="Poppins Light"/>
              </a:endParaRPr>
            </a:p>
            <a:p>
              <a:pPr algn="ctr">
                <a:lnSpc>
                  <a:spcPts val="3380"/>
                </a:lnSpc>
              </a:pPr>
              <a:endParaRPr lang="en-US" sz="2600" dirty="0">
                <a:solidFill>
                  <a:srgbClr val="000000"/>
                </a:solidFill>
                <a:latin typeface="Poppins Light"/>
              </a:endParaRPr>
            </a:p>
            <a:p>
              <a:pPr algn="ctr">
                <a:lnSpc>
                  <a:spcPts val="3380"/>
                </a:lnSpc>
              </a:pPr>
              <a:r>
                <a:rPr lang="en-US" sz="2600" dirty="0" err="1">
                  <a:solidFill>
                    <a:srgbClr val="000000"/>
                  </a:solidFill>
                  <a:latin typeface="Poppins Light"/>
                </a:rPr>
                <a:t>Seçmeli</a:t>
              </a:r>
              <a:r>
                <a:rPr lang="en-US" sz="2600" dirty="0">
                  <a:solidFill>
                    <a:srgbClr val="000000"/>
                  </a:solidFill>
                  <a:latin typeface="Poppins Light"/>
                </a:rPr>
                <a:t> </a:t>
              </a:r>
              <a:r>
                <a:rPr lang="en-US" sz="2600" dirty="0" err="1">
                  <a:solidFill>
                    <a:srgbClr val="000000"/>
                  </a:solidFill>
                  <a:latin typeface="Poppins Light"/>
                </a:rPr>
                <a:t>Astronomi</a:t>
              </a:r>
              <a:r>
                <a:rPr lang="en-US" sz="2600" dirty="0">
                  <a:solidFill>
                    <a:srgbClr val="000000"/>
                  </a:solidFill>
                  <a:latin typeface="Poppins Light"/>
                </a:rPr>
                <a:t> </a:t>
              </a:r>
              <a:r>
                <a:rPr lang="en-US" sz="2600" dirty="0" err="1">
                  <a:solidFill>
                    <a:srgbClr val="000000"/>
                  </a:solidFill>
                  <a:latin typeface="Poppins Light"/>
                </a:rPr>
                <a:t>ve</a:t>
              </a:r>
              <a:r>
                <a:rPr lang="en-US" sz="2600" dirty="0">
                  <a:solidFill>
                    <a:srgbClr val="000000"/>
                  </a:solidFill>
                  <a:latin typeface="Poppins Light"/>
                </a:rPr>
                <a:t> </a:t>
              </a:r>
              <a:r>
                <a:rPr lang="en-US" sz="2600" dirty="0" err="1">
                  <a:solidFill>
                    <a:srgbClr val="000000"/>
                  </a:solidFill>
                  <a:latin typeface="Poppins Light"/>
                </a:rPr>
                <a:t>Uzay</a:t>
              </a:r>
              <a:r>
                <a:rPr lang="en-US" sz="2600" dirty="0">
                  <a:solidFill>
                    <a:srgbClr val="000000"/>
                  </a:solidFill>
                  <a:latin typeface="Poppins Light"/>
                </a:rPr>
                <a:t> </a:t>
              </a:r>
              <a:r>
                <a:rPr lang="en-US" sz="2600" dirty="0" err="1">
                  <a:solidFill>
                    <a:srgbClr val="000000"/>
                  </a:solidFill>
                  <a:latin typeface="Poppins Light"/>
                </a:rPr>
                <a:t>Bilimi</a:t>
              </a:r>
              <a:r>
                <a:rPr lang="en-US" sz="2600" dirty="0">
                  <a:solidFill>
                    <a:srgbClr val="000000"/>
                  </a:solidFill>
                  <a:latin typeface="Poppins Light"/>
                </a:rPr>
                <a:t> </a:t>
              </a: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2049846" y="5073404"/>
            <a:ext cx="624063" cy="424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80"/>
              </a:lnSpc>
            </a:pPr>
            <a:r>
              <a:rPr lang="en-US" sz="2600">
                <a:solidFill>
                  <a:srgbClr val="F4F4F4"/>
                </a:solidFill>
                <a:latin typeface="Poppins Medium"/>
              </a:rPr>
              <a:t>04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3342079" y="178556"/>
            <a:ext cx="11826950" cy="2890952"/>
            <a:chOff x="0" y="0"/>
            <a:chExt cx="15769267" cy="3854602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0"/>
              <a:ext cx="15769267" cy="3854602"/>
              <a:chOff x="0" y="0"/>
              <a:chExt cx="13360766" cy="3265874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12700" y="12700"/>
                <a:ext cx="13335366" cy="3240474"/>
              </a:xfrm>
              <a:custGeom>
                <a:avLst/>
                <a:gdLst/>
                <a:ahLst/>
                <a:cxnLst/>
                <a:rect l="l" t="t" r="r" b="b"/>
                <a:pathLst>
                  <a:path w="13335366" h="3240474">
                    <a:moveTo>
                      <a:pt x="12378421" y="3240474"/>
                    </a:moveTo>
                    <a:lnTo>
                      <a:pt x="956945" y="3240474"/>
                    </a:lnTo>
                    <a:cubicBezTo>
                      <a:pt x="428371" y="3240474"/>
                      <a:pt x="0" y="2811976"/>
                      <a:pt x="0" y="1620237"/>
                    </a:cubicBezTo>
                    <a:cubicBezTo>
                      <a:pt x="0" y="428371"/>
                      <a:pt x="428371" y="0"/>
                      <a:pt x="956945" y="0"/>
                    </a:cubicBezTo>
                    <a:lnTo>
                      <a:pt x="12378421" y="0"/>
                    </a:lnTo>
                    <a:cubicBezTo>
                      <a:pt x="12906868" y="0"/>
                      <a:pt x="13335366" y="428371"/>
                      <a:pt x="13335366" y="1620237"/>
                    </a:cubicBezTo>
                    <a:cubicBezTo>
                      <a:pt x="13335366" y="2811976"/>
                      <a:pt x="12906869" y="3240474"/>
                      <a:pt x="12378421" y="3240474"/>
                    </a:cubicBezTo>
                    <a:close/>
                  </a:path>
                </a:pathLst>
              </a:custGeom>
              <a:solidFill>
                <a:srgbClr val="F3D6D8"/>
              </a:solidFill>
            </p:spPr>
          </p:sp>
          <p:sp>
            <p:nvSpPr>
              <p:cNvPr id="19" name="Freeform 19"/>
              <p:cNvSpPr/>
              <p:nvPr/>
            </p:nvSpPr>
            <p:spPr>
              <a:xfrm>
                <a:off x="0" y="0"/>
                <a:ext cx="13360766" cy="3265874"/>
              </a:xfrm>
              <a:custGeom>
                <a:avLst/>
                <a:gdLst/>
                <a:ahLst/>
                <a:cxnLst/>
                <a:rect l="l" t="t" r="r" b="b"/>
                <a:pathLst>
                  <a:path w="13360766" h="3265874">
                    <a:moveTo>
                      <a:pt x="12391121" y="0"/>
                    </a:moveTo>
                    <a:lnTo>
                      <a:pt x="969645" y="0"/>
                    </a:lnTo>
                    <a:cubicBezTo>
                      <a:pt x="434975" y="0"/>
                      <a:pt x="0" y="434975"/>
                      <a:pt x="0" y="1632937"/>
                    </a:cubicBezTo>
                    <a:cubicBezTo>
                      <a:pt x="0" y="2830899"/>
                      <a:pt x="434975" y="3265874"/>
                      <a:pt x="969645" y="3265874"/>
                    </a:cubicBezTo>
                    <a:lnTo>
                      <a:pt x="12391121" y="3265874"/>
                    </a:lnTo>
                    <a:cubicBezTo>
                      <a:pt x="12925792" y="3265874"/>
                      <a:pt x="13360766" y="2830899"/>
                      <a:pt x="13360766" y="1632937"/>
                    </a:cubicBezTo>
                    <a:cubicBezTo>
                      <a:pt x="13360766" y="434975"/>
                      <a:pt x="12925792" y="0"/>
                      <a:pt x="12391121" y="0"/>
                    </a:cubicBezTo>
                    <a:close/>
                    <a:moveTo>
                      <a:pt x="12391121" y="3240474"/>
                    </a:moveTo>
                    <a:lnTo>
                      <a:pt x="969645" y="3240474"/>
                    </a:lnTo>
                    <a:cubicBezTo>
                      <a:pt x="448945" y="3240474"/>
                      <a:pt x="25400" y="2816929"/>
                      <a:pt x="25400" y="1632937"/>
                    </a:cubicBezTo>
                    <a:cubicBezTo>
                      <a:pt x="25400" y="448945"/>
                      <a:pt x="448945" y="25400"/>
                      <a:pt x="969645" y="25400"/>
                    </a:cubicBezTo>
                    <a:lnTo>
                      <a:pt x="12391121" y="25400"/>
                    </a:lnTo>
                    <a:cubicBezTo>
                      <a:pt x="12911821" y="25400"/>
                      <a:pt x="13335366" y="448945"/>
                      <a:pt x="13335366" y="1632937"/>
                    </a:cubicBezTo>
                    <a:cubicBezTo>
                      <a:pt x="13335366" y="2816929"/>
                      <a:pt x="12911821" y="3240474"/>
                      <a:pt x="12391121" y="3240474"/>
                    </a:cubicBezTo>
                    <a:close/>
                  </a:path>
                </a:pathLst>
              </a:custGeom>
              <a:solidFill>
                <a:srgbClr val="F3D6D8"/>
              </a:solidFill>
            </p:spPr>
          </p:sp>
        </p:grpSp>
        <p:sp>
          <p:nvSpPr>
            <p:cNvPr id="20" name="TextBox 20"/>
            <p:cNvSpPr txBox="1"/>
            <p:nvPr/>
          </p:nvSpPr>
          <p:spPr>
            <a:xfrm>
              <a:off x="937327" y="376134"/>
              <a:ext cx="13894614" cy="31880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246"/>
                </a:lnSpc>
              </a:pPr>
              <a:r>
                <a:rPr lang="en-US" sz="8405">
                  <a:solidFill>
                    <a:srgbClr val="000000"/>
                  </a:solidFill>
                  <a:latin typeface="Poppins Light"/>
                </a:rPr>
                <a:t>Ders Saatleri ve Türleri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-2311272" y="1306306"/>
            <a:ext cx="10287000" cy="7674388"/>
          </a:xfrm>
          <a:custGeom>
            <a:avLst/>
            <a:gdLst/>
            <a:ahLst/>
            <a:cxnLst/>
            <a:rect l="l" t="t" r="r" b="b"/>
            <a:pathLst>
              <a:path w="10287000" h="7674388">
                <a:moveTo>
                  <a:pt x="0" y="0"/>
                </a:moveTo>
                <a:lnTo>
                  <a:pt x="10287000" y="0"/>
                </a:lnTo>
                <a:lnTo>
                  <a:pt x="10287000" y="7674388"/>
                </a:lnTo>
                <a:lnTo>
                  <a:pt x="0" y="76743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392" r="-16362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929729" y="8967396"/>
            <a:ext cx="659141" cy="659141"/>
          </a:xfrm>
          <a:custGeom>
            <a:avLst/>
            <a:gdLst/>
            <a:ahLst/>
            <a:cxnLst/>
            <a:rect l="l" t="t" r="r" b="b"/>
            <a:pathLst>
              <a:path w="659141" h="659141">
                <a:moveTo>
                  <a:pt x="0" y="0"/>
                </a:moveTo>
                <a:lnTo>
                  <a:pt x="659142" y="0"/>
                </a:lnTo>
                <a:lnTo>
                  <a:pt x="659142" y="659142"/>
                </a:lnTo>
                <a:lnTo>
                  <a:pt x="0" y="6591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AutoShape 4"/>
          <p:cNvSpPr/>
          <p:nvPr/>
        </p:nvSpPr>
        <p:spPr>
          <a:xfrm>
            <a:off x="9564586" y="3385905"/>
            <a:ext cx="6319037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TextBox 5"/>
          <p:cNvSpPr txBox="1"/>
          <p:nvPr/>
        </p:nvSpPr>
        <p:spPr>
          <a:xfrm>
            <a:off x="9564586" y="1000125"/>
            <a:ext cx="5618669" cy="2138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80"/>
              </a:lnSpc>
            </a:pPr>
            <a:r>
              <a:rPr lang="en-US" sz="2600">
                <a:solidFill>
                  <a:srgbClr val="000000"/>
                </a:solidFill>
                <a:latin typeface="Poppins Light"/>
              </a:rPr>
              <a:t>Yıl sonu başarı puanı 50 olmak kaydıyla en fazla 1 dersten başarısız dersi bulunanlar doğrudan bir üst sınıfa geçebilecek.</a:t>
            </a:r>
          </a:p>
        </p:txBody>
      </p:sp>
      <p:sp>
        <p:nvSpPr>
          <p:cNvPr id="6" name="AutoShape 6"/>
          <p:cNvSpPr/>
          <p:nvPr/>
        </p:nvSpPr>
        <p:spPr>
          <a:xfrm>
            <a:off x="9564586" y="8387860"/>
            <a:ext cx="6319037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TextBox 7"/>
          <p:cNvSpPr txBox="1"/>
          <p:nvPr/>
        </p:nvSpPr>
        <p:spPr>
          <a:xfrm>
            <a:off x="9564586" y="4189233"/>
            <a:ext cx="5618669" cy="4281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80"/>
              </a:lnSpc>
            </a:pPr>
            <a:r>
              <a:rPr lang="en-US" sz="2600">
                <a:solidFill>
                  <a:srgbClr val="000000"/>
                </a:solidFill>
                <a:latin typeface="Poppins Light"/>
              </a:rPr>
              <a:t>Ders ortalaması 50 olan öğrencilerden en fazla 3 dersten başarısız olanlar, sorumlu olarak bir üst sınıfa geçebilecek.  </a:t>
            </a:r>
          </a:p>
          <a:p>
            <a:pPr>
              <a:lnSpc>
                <a:spcPts val="3380"/>
              </a:lnSpc>
            </a:pPr>
            <a:endParaRPr lang="en-US" sz="2600">
              <a:solidFill>
                <a:srgbClr val="000000"/>
              </a:solidFill>
              <a:latin typeface="Poppins Light"/>
            </a:endParaRPr>
          </a:p>
          <a:p>
            <a:pPr>
              <a:lnSpc>
                <a:spcPts val="3380"/>
              </a:lnSpc>
            </a:pPr>
            <a:r>
              <a:rPr lang="en-US" sz="2600">
                <a:solidFill>
                  <a:srgbClr val="000000"/>
                </a:solidFill>
                <a:latin typeface="Poppins Light"/>
              </a:rPr>
              <a:t>Ancak alt sınıflar da dâhil toplam 6 dersten fazla başarısız dersi bulunanlar sınıf tekrar eder.</a:t>
            </a:r>
          </a:p>
          <a:p>
            <a:pPr>
              <a:lnSpc>
                <a:spcPts val="3380"/>
              </a:lnSpc>
            </a:pPr>
            <a:r>
              <a:rPr lang="en-US" sz="2600">
                <a:solidFill>
                  <a:srgbClr val="000000"/>
                </a:solidFill>
                <a:latin typeface="Poppins Light"/>
              </a:rPr>
              <a:t> </a:t>
            </a:r>
          </a:p>
          <a:p>
            <a:pPr>
              <a:lnSpc>
                <a:spcPts val="3380"/>
              </a:lnSpc>
            </a:pPr>
            <a:endParaRPr lang="en-US" sz="2600">
              <a:solidFill>
                <a:srgbClr val="000000"/>
              </a:solidFill>
              <a:latin typeface="Poppins Light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2025492" y="2725247"/>
            <a:ext cx="6251403" cy="5657850"/>
            <a:chOff x="0" y="0"/>
            <a:chExt cx="8335203" cy="7543800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8335203" cy="7543800"/>
              <a:chOff x="0" y="0"/>
              <a:chExt cx="2114672" cy="191389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114672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2114672" h="1913890">
                    <a:moveTo>
                      <a:pt x="1990212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990212" y="0"/>
                    </a:lnTo>
                    <a:cubicBezTo>
                      <a:pt x="2058792" y="0"/>
                      <a:pt x="2114672" y="55880"/>
                      <a:pt x="2114672" y="124460"/>
                    </a:cubicBezTo>
                    <a:lnTo>
                      <a:pt x="2114672" y="1789430"/>
                    </a:lnTo>
                    <a:cubicBezTo>
                      <a:pt x="2114672" y="1858010"/>
                      <a:pt x="2058792" y="1913890"/>
                      <a:pt x="1990212" y="1913890"/>
                    </a:cubicBezTo>
                    <a:close/>
                  </a:path>
                </a:pathLst>
              </a:custGeom>
              <a:solidFill>
                <a:srgbClr val="31B871"/>
              </a:solidFill>
            </p:spPr>
          </p:sp>
        </p:grpSp>
        <p:sp>
          <p:nvSpPr>
            <p:cNvPr id="11" name="TextBox 11"/>
            <p:cNvSpPr txBox="1"/>
            <p:nvPr/>
          </p:nvSpPr>
          <p:spPr>
            <a:xfrm>
              <a:off x="1075647" y="1028700"/>
              <a:ext cx="6565140" cy="5486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800"/>
                </a:lnSpc>
              </a:pPr>
              <a:r>
                <a:rPr lang="en-US" sz="9000">
                  <a:solidFill>
                    <a:srgbClr val="000000"/>
                  </a:solidFill>
                  <a:latin typeface="Poppins Light"/>
                </a:rPr>
                <a:t>Sınıf Geçme Sistemi</a:t>
              </a: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9564586" y="8680588"/>
            <a:ext cx="5618669" cy="852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80"/>
              </a:lnSpc>
            </a:pPr>
            <a:r>
              <a:rPr lang="en-US" sz="2600">
                <a:solidFill>
                  <a:srgbClr val="000000"/>
                </a:solidFill>
                <a:latin typeface="Poppins Light"/>
              </a:rPr>
              <a:t>4 ders ve üzeri zayıfı olan öğrenciler sınıf tekrarı yapacak.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4610323" y="-4076923"/>
            <a:ext cx="9366662" cy="18511108"/>
          </a:xfrm>
          <a:custGeom>
            <a:avLst/>
            <a:gdLst/>
            <a:ahLst/>
            <a:cxnLst/>
            <a:rect l="l" t="t" r="r" b="b"/>
            <a:pathLst>
              <a:path w="9366662" h="18511108">
                <a:moveTo>
                  <a:pt x="0" y="0"/>
                </a:moveTo>
                <a:lnTo>
                  <a:pt x="9366662" y="0"/>
                </a:lnTo>
                <a:lnTo>
                  <a:pt x="9366662" y="18511108"/>
                </a:lnTo>
                <a:lnTo>
                  <a:pt x="0" y="185111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b="-13130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9512752" y="5728823"/>
            <a:ext cx="7127067" cy="3402942"/>
            <a:chOff x="0" y="0"/>
            <a:chExt cx="9502756" cy="4537257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9502756" cy="4537257"/>
              <a:chOff x="0" y="0"/>
              <a:chExt cx="1913890" cy="91382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913890" cy="91382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913820">
                    <a:moveTo>
                      <a:pt x="1789430" y="913820"/>
                    </a:moveTo>
                    <a:lnTo>
                      <a:pt x="124460" y="913820"/>
                    </a:lnTo>
                    <a:cubicBezTo>
                      <a:pt x="55880" y="913820"/>
                      <a:pt x="0" y="857940"/>
                      <a:pt x="0" y="78936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789430" y="0"/>
                    </a:lnTo>
                    <a:cubicBezTo>
                      <a:pt x="1858010" y="0"/>
                      <a:pt x="1913890" y="55880"/>
                      <a:pt x="1913890" y="124460"/>
                    </a:cubicBezTo>
                    <a:lnTo>
                      <a:pt x="1913890" y="789360"/>
                    </a:lnTo>
                    <a:cubicBezTo>
                      <a:pt x="1913890" y="857940"/>
                      <a:pt x="1858010" y="913820"/>
                      <a:pt x="1789430" y="913820"/>
                    </a:cubicBezTo>
                    <a:close/>
                  </a:path>
                </a:pathLst>
              </a:custGeom>
              <a:solidFill>
                <a:srgbClr val="F4F4F4"/>
              </a:solidFill>
            </p:spPr>
          </p:sp>
        </p:grpSp>
        <p:sp>
          <p:nvSpPr>
            <p:cNvPr id="6" name="TextBox 6"/>
            <p:cNvSpPr txBox="1"/>
            <p:nvPr/>
          </p:nvSpPr>
          <p:spPr>
            <a:xfrm>
              <a:off x="894232" y="2569548"/>
              <a:ext cx="7714293" cy="4639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92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6506903" y="2400300"/>
            <a:ext cx="6011698" cy="5954302"/>
            <a:chOff x="1351112" y="-56946"/>
            <a:chExt cx="8015597" cy="7939069"/>
          </a:xfrm>
        </p:grpSpPr>
        <p:grpSp>
          <p:nvGrpSpPr>
            <p:cNvPr id="12" name="Group 12"/>
            <p:cNvGrpSpPr/>
            <p:nvPr/>
          </p:nvGrpSpPr>
          <p:grpSpPr>
            <a:xfrm>
              <a:off x="1351112" y="-56946"/>
              <a:ext cx="8015597" cy="7939069"/>
              <a:chOff x="322606" y="-13597"/>
              <a:chExt cx="1913890" cy="1895617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322606" y="-13597"/>
                <a:ext cx="1913890" cy="1895617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895617">
                    <a:moveTo>
                      <a:pt x="1789430" y="1895617"/>
                    </a:moveTo>
                    <a:lnTo>
                      <a:pt x="124460" y="1895617"/>
                    </a:lnTo>
                    <a:cubicBezTo>
                      <a:pt x="55880" y="1895617"/>
                      <a:pt x="0" y="1839737"/>
                      <a:pt x="0" y="1771157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789430" y="0"/>
                    </a:lnTo>
                    <a:cubicBezTo>
                      <a:pt x="1858010" y="0"/>
                      <a:pt x="1913890" y="55880"/>
                      <a:pt x="1913890" y="124460"/>
                    </a:cubicBezTo>
                    <a:lnTo>
                      <a:pt x="1913890" y="1771157"/>
                    </a:lnTo>
                    <a:cubicBezTo>
                      <a:pt x="1913890" y="1839737"/>
                      <a:pt x="1858010" y="1895617"/>
                      <a:pt x="1789430" y="1895617"/>
                    </a:cubicBezTo>
                    <a:close/>
                  </a:path>
                </a:pathLst>
              </a:custGeom>
              <a:solidFill>
                <a:srgbClr val="056934"/>
              </a:solidFill>
            </p:spPr>
          </p:sp>
        </p:grpSp>
        <p:sp>
          <p:nvSpPr>
            <p:cNvPr id="14" name="TextBox 14"/>
            <p:cNvSpPr txBox="1"/>
            <p:nvPr/>
          </p:nvSpPr>
          <p:spPr>
            <a:xfrm>
              <a:off x="1683304" y="519225"/>
              <a:ext cx="7261690" cy="63094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43"/>
                </a:lnSpc>
              </a:pPr>
              <a:r>
                <a:rPr lang="en-US" sz="3187" dirty="0" err="1">
                  <a:solidFill>
                    <a:srgbClr val="FFFFFF"/>
                  </a:solidFill>
                  <a:latin typeface="Poppins Light" panose="020B0604020202020204" charset="-94"/>
                  <a:cs typeface="Poppins Light" panose="020B0604020202020204" charset="-94"/>
                </a:rPr>
                <a:t>Öğrenim</a:t>
              </a:r>
              <a:r>
                <a:rPr lang="en-US" sz="3187" dirty="0">
                  <a:solidFill>
                    <a:srgbClr val="FFFFFF"/>
                  </a:solidFill>
                  <a:latin typeface="Poppins Light" panose="020B0604020202020204" charset="-94"/>
                  <a:cs typeface="Poppins Light" panose="020B0604020202020204" charset="-94"/>
                </a:rPr>
                <a:t> </a:t>
              </a:r>
              <a:r>
                <a:rPr lang="en-US" sz="3187" dirty="0" err="1">
                  <a:solidFill>
                    <a:srgbClr val="FFFFFF"/>
                  </a:solidFill>
                  <a:latin typeface="Poppins Light" panose="020B0604020202020204" charset="-94"/>
                  <a:cs typeface="Poppins Light" panose="020B0604020202020204" charset="-94"/>
                </a:rPr>
                <a:t>süresi</a:t>
              </a:r>
              <a:r>
                <a:rPr lang="en-US" sz="3187" dirty="0">
                  <a:solidFill>
                    <a:srgbClr val="FFFFFF"/>
                  </a:solidFill>
                  <a:latin typeface="Poppins Light" panose="020B0604020202020204" charset="-94"/>
                  <a:cs typeface="Poppins Light" panose="020B0604020202020204" charset="-94"/>
                </a:rPr>
                <a:t> </a:t>
              </a:r>
              <a:r>
                <a:rPr lang="en-US" sz="3187" dirty="0" err="1">
                  <a:solidFill>
                    <a:srgbClr val="FFFFFF"/>
                  </a:solidFill>
                  <a:latin typeface="Poppins Light" panose="020B0604020202020204" charset="-94"/>
                  <a:cs typeface="Poppins Light" panose="020B0604020202020204" charset="-94"/>
                </a:rPr>
                <a:t>içinde</a:t>
              </a:r>
              <a:r>
                <a:rPr lang="en-US" sz="3187" dirty="0">
                  <a:solidFill>
                    <a:srgbClr val="FFFFFF"/>
                  </a:solidFill>
                  <a:latin typeface="Poppins Light" panose="020B0604020202020204" charset="-94"/>
                  <a:cs typeface="Poppins Light" panose="020B0604020202020204" charset="-94"/>
                </a:rPr>
                <a:t> </a:t>
              </a:r>
              <a:r>
                <a:rPr lang="en-US" sz="3187" dirty="0" err="1">
                  <a:solidFill>
                    <a:srgbClr val="FFFFFF"/>
                  </a:solidFill>
                  <a:latin typeface="Poppins Light" panose="020B0604020202020204" charset="-94"/>
                  <a:cs typeface="Poppins Light" panose="020B0604020202020204" charset="-94"/>
                </a:rPr>
                <a:t>ikinci</a:t>
              </a:r>
              <a:r>
                <a:rPr lang="en-US" sz="3187" dirty="0">
                  <a:solidFill>
                    <a:srgbClr val="FFFFFF"/>
                  </a:solidFill>
                  <a:latin typeface="Poppins Light" panose="020B0604020202020204" charset="-94"/>
                  <a:cs typeface="Poppins Light" panose="020B0604020202020204" charset="-94"/>
                </a:rPr>
                <a:t> </a:t>
              </a:r>
              <a:r>
                <a:rPr lang="en-US" sz="3187" dirty="0" err="1">
                  <a:solidFill>
                    <a:srgbClr val="FFFFFF"/>
                  </a:solidFill>
                  <a:latin typeface="Poppins Light" panose="020B0604020202020204" charset="-94"/>
                  <a:cs typeface="Poppins Light" panose="020B0604020202020204" charset="-94"/>
                </a:rPr>
                <a:t>defa</a:t>
              </a:r>
              <a:r>
                <a:rPr lang="en-US" sz="3187" dirty="0">
                  <a:solidFill>
                    <a:srgbClr val="FFFFFF"/>
                  </a:solidFill>
                  <a:latin typeface="Poppins Light" panose="020B0604020202020204" charset="-94"/>
                  <a:cs typeface="Poppins Light" panose="020B0604020202020204" charset="-94"/>
                </a:rPr>
                <a:t> </a:t>
              </a:r>
              <a:r>
                <a:rPr lang="en-US" sz="3187" dirty="0" err="1">
                  <a:solidFill>
                    <a:srgbClr val="FFFFFF"/>
                  </a:solidFill>
                  <a:latin typeface="Poppins Light" panose="020B0604020202020204" charset="-94"/>
                  <a:cs typeface="Poppins Light" panose="020B0604020202020204" charset="-94"/>
                </a:rPr>
                <a:t>sınıf</a:t>
              </a:r>
              <a:r>
                <a:rPr lang="en-US" sz="3187" dirty="0">
                  <a:solidFill>
                    <a:srgbClr val="FFFFFF"/>
                  </a:solidFill>
                  <a:latin typeface="Poppins Light" panose="020B0604020202020204" charset="-94"/>
                  <a:cs typeface="Poppins Light" panose="020B0604020202020204" charset="-94"/>
                </a:rPr>
                <a:t> </a:t>
              </a:r>
              <a:r>
                <a:rPr lang="en-US" sz="3187" dirty="0" err="1">
                  <a:solidFill>
                    <a:srgbClr val="FFFFFF"/>
                  </a:solidFill>
                  <a:latin typeface="Poppins Light" panose="020B0604020202020204" charset="-94"/>
                  <a:cs typeface="Poppins Light" panose="020B0604020202020204" charset="-94"/>
                </a:rPr>
                <a:t>tekrarı</a:t>
              </a:r>
              <a:r>
                <a:rPr lang="en-US" sz="3187" dirty="0">
                  <a:solidFill>
                    <a:srgbClr val="FFFFFF"/>
                  </a:solidFill>
                  <a:latin typeface="Poppins Light" panose="020B0604020202020204" charset="-94"/>
                  <a:cs typeface="Poppins Light" panose="020B0604020202020204" charset="-94"/>
                </a:rPr>
                <a:t> </a:t>
              </a:r>
              <a:r>
                <a:rPr lang="en-US" sz="3187" dirty="0" err="1">
                  <a:solidFill>
                    <a:srgbClr val="FFFFFF"/>
                  </a:solidFill>
                  <a:latin typeface="Poppins Light" panose="020B0604020202020204" charset="-94"/>
                  <a:cs typeface="Poppins Light" panose="020B0604020202020204" charset="-94"/>
                </a:rPr>
                <a:t>durumuna</a:t>
              </a:r>
              <a:r>
                <a:rPr lang="en-US" sz="3187" dirty="0">
                  <a:solidFill>
                    <a:srgbClr val="FFFFFF"/>
                  </a:solidFill>
                  <a:latin typeface="Poppins Light" panose="020B0604020202020204" charset="-94"/>
                  <a:cs typeface="Poppins Light" panose="020B0604020202020204" charset="-94"/>
                </a:rPr>
                <a:t> </a:t>
              </a:r>
              <a:r>
                <a:rPr lang="en-US" sz="3187" dirty="0" err="1">
                  <a:solidFill>
                    <a:srgbClr val="FFFFFF"/>
                  </a:solidFill>
                  <a:latin typeface="Poppins Light" panose="020B0604020202020204" charset="-94"/>
                  <a:cs typeface="Poppins Light" panose="020B0604020202020204" charset="-94"/>
                </a:rPr>
                <a:t>düşen</a:t>
              </a:r>
              <a:r>
                <a:rPr lang="en-US" sz="3187" dirty="0">
                  <a:solidFill>
                    <a:srgbClr val="FFFFFF"/>
                  </a:solidFill>
                  <a:latin typeface="Poppins Light" panose="020B0604020202020204" charset="-94"/>
                  <a:cs typeface="Poppins Light" panose="020B0604020202020204" charset="-94"/>
                </a:rPr>
                <a:t> </a:t>
              </a:r>
              <a:r>
                <a:rPr lang="en-US" sz="3187" dirty="0" err="1">
                  <a:solidFill>
                    <a:srgbClr val="FFFFFF"/>
                  </a:solidFill>
                  <a:latin typeface="Poppins Light" panose="020B0604020202020204" charset="-94"/>
                  <a:cs typeface="Poppins Light" panose="020B0604020202020204" charset="-94"/>
                </a:rPr>
                <a:t>öğrencilerin</a:t>
              </a:r>
              <a:r>
                <a:rPr lang="en-US" sz="3187" dirty="0">
                  <a:solidFill>
                    <a:srgbClr val="FFFFFF"/>
                  </a:solidFill>
                  <a:latin typeface="Poppins Light" panose="020B0604020202020204" charset="-94"/>
                  <a:cs typeface="Poppins Light" panose="020B0604020202020204" charset="-94"/>
                </a:rPr>
                <a:t> </a:t>
              </a:r>
              <a:r>
                <a:rPr lang="en-US" sz="3187" dirty="0" err="1">
                  <a:solidFill>
                    <a:srgbClr val="FFFFFF"/>
                  </a:solidFill>
                  <a:latin typeface="Poppins Light" panose="020B0604020202020204" charset="-94"/>
                  <a:cs typeface="Poppins Light" panose="020B0604020202020204" charset="-94"/>
                </a:rPr>
                <a:t>ders</a:t>
              </a:r>
              <a:r>
                <a:rPr lang="en-US" sz="3187" dirty="0">
                  <a:solidFill>
                    <a:srgbClr val="FFFFFF"/>
                  </a:solidFill>
                  <a:latin typeface="Poppins Light" panose="020B0604020202020204" charset="-94"/>
                  <a:cs typeface="Poppins Light" panose="020B0604020202020204" charset="-94"/>
                </a:rPr>
                <a:t> </a:t>
              </a:r>
              <a:r>
                <a:rPr lang="en-US" sz="3187" dirty="0" err="1">
                  <a:solidFill>
                    <a:srgbClr val="FFFFFF"/>
                  </a:solidFill>
                  <a:latin typeface="Poppins Light" panose="020B0604020202020204" charset="-94"/>
                  <a:cs typeface="Poppins Light" panose="020B0604020202020204" charset="-94"/>
                </a:rPr>
                <a:t>yılı</a:t>
              </a:r>
              <a:r>
                <a:rPr lang="en-US" sz="3187" dirty="0">
                  <a:solidFill>
                    <a:srgbClr val="FFFFFF"/>
                  </a:solidFill>
                  <a:latin typeface="Poppins Light" panose="020B0604020202020204" charset="-94"/>
                  <a:cs typeface="Poppins Light" panose="020B0604020202020204" charset="-94"/>
                </a:rPr>
                <a:t> </a:t>
              </a:r>
              <a:r>
                <a:rPr lang="en-US" sz="3187" dirty="0" err="1">
                  <a:solidFill>
                    <a:srgbClr val="FFFFFF"/>
                  </a:solidFill>
                  <a:latin typeface="Poppins Light" panose="020B0604020202020204" charset="-94"/>
                  <a:cs typeface="Poppins Light" panose="020B0604020202020204" charset="-94"/>
                </a:rPr>
                <a:t>sonunda</a:t>
              </a:r>
              <a:r>
                <a:rPr lang="en-US" sz="3187" dirty="0">
                  <a:solidFill>
                    <a:srgbClr val="FFFFFF"/>
                  </a:solidFill>
                  <a:latin typeface="Poppins Light" panose="020B0604020202020204" charset="-94"/>
                  <a:cs typeface="Poppins Light" panose="020B0604020202020204" charset="-94"/>
                </a:rPr>
                <a:t> </a:t>
              </a:r>
              <a:r>
                <a:rPr lang="en-US" sz="3187" dirty="0" err="1">
                  <a:solidFill>
                    <a:srgbClr val="FFFFFF"/>
                  </a:solidFill>
                  <a:latin typeface="Poppins Light" panose="020B0604020202020204" charset="-94"/>
                  <a:cs typeface="Poppins Light" panose="020B0604020202020204" charset="-94"/>
                </a:rPr>
                <a:t>okulla</a:t>
              </a:r>
              <a:r>
                <a:rPr lang="en-US" sz="3187" dirty="0">
                  <a:solidFill>
                    <a:srgbClr val="FFFFFF"/>
                  </a:solidFill>
                  <a:latin typeface="Poppins Light" panose="020B0604020202020204" charset="-94"/>
                  <a:cs typeface="Poppins Light" panose="020B0604020202020204" charset="-94"/>
                </a:rPr>
                <a:t> </a:t>
              </a:r>
              <a:r>
                <a:rPr lang="en-US" sz="3187" dirty="0" err="1">
                  <a:solidFill>
                    <a:srgbClr val="FFFFFF"/>
                  </a:solidFill>
                  <a:latin typeface="Poppins Light" panose="020B0604020202020204" charset="-94"/>
                  <a:cs typeface="Poppins Light" panose="020B0604020202020204" charset="-94"/>
                </a:rPr>
                <a:t>ilişiği</a:t>
              </a:r>
              <a:r>
                <a:rPr lang="en-US" sz="3187" dirty="0">
                  <a:solidFill>
                    <a:srgbClr val="FFFFFF"/>
                  </a:solidFill>
                  <a:latin typeface="Poppins Light" panose="020B0604020202020204" charset="-94"/>
                  <a:cs typeface="Poppins Light" panose="020B0604020202020204" charset="-94"/>
                </a:rPr>
                <a:t> </a:t>
              </a:r>
              <a:r>
                <a:rPr lang="en-US" sz="3187" dirty="0" err="1">
                  <a:solidFill>
                    <a:srgbClr val="FFFFFF"/>
                  </a:solidFill>
                  <a:latin typeface="Poppins Light" panose="020B0604020202020204" charset="-94"/>
                  <a:cs typeface="Poppins Light" panose="020B0604020202020204" charset="-94"/>
                </a:rPr>
                <a:t>kesilerek</a:t>
              </a:r>
              <a:r>
                <a:rPr lang="en-US" sz="3187" dirty="0">
                  <a:solidFill>
                    <a:srgbClr val="FFFFFF"/>
                  </a:solidFill>
                  <a:latin typeface="Poppins Light" panose="020B0604020202020204" charset="-94"/>
                  <a:cs typeface="Poppins Light" panose="020B0604020202020204" charset="-94"/>
                </a:rPr>
                <a:t> </a:t>
              </a:r>
              <a:r>
                <a:rPr lang="en-US" sz="3187" dirty="0" err="1">
                  <a:solidFill>
                    <a:srgbClr val="FFFFFF"/>
                  </a:solidFill>
                  <a:latin typeface="Poppins Light" panose="020B0604020202020204" charset="-94"/>
                  <a:cs typeface="Poppins Light" panose="020B0604020202020204" charset="-94"/>
                </a:rPr>
                <a:t>veli</a:t>
              </a:r>
              <a:r>
                <a:rPr lang="en-US" sz="3187" dirty="0">
                  <a:solidFill>
                    <a:srgbClr val="FFFFFF"/>
                  </a:solidFill>
                  <a:latin typeface="Poppins Light" panose="020B0604020202020204" charset="-94"/>
                  <a:cs typeface="Poppins Light" panose="020B0604020202020204" charset="-94"/>
                </a:rPr>
                <a:t> </a:t>
              </a:r>
              <a:r>
                <a:rPr lang="en-US" sz="3187" dirty="0" err="1">
                  <a:solidFill>
                    <a:srgbClr val="FFFFFF"/>
                  </a:solidFill>
                  <a:latin typeface="Poppins Light" panose="020B0604020202020204" charset="-94"/>
                  <a:cs typeface="Poppins Light" panose="020B0604020202020204" charset="-94"/>
                </a:rPr>
                <a:t>ve</a:t>
              </a:r>
              <a:r>
                <a:rPr lang="en-US" sz="3187" dirty="0">
                  <a:solidFill>
                    <a:srgbClr val="FFFFFF"/>
                  </a:solidFill>
                  <a:latin typeface="Poppins Light" panose="020B0604020202020204" charset="-94"/>
                  <a:cs typeface="Poppins Light" panose="020B0604020202020204" charset="-94"/>
                </a:rPr>
                <a:t> </a:t>
              </a:r>
              <a:r>
                <a:rPr lang="en-US" sz="3187" dirty="0" err="1">
                  <a:solidFill>
                    <a:srgbClr val="FFFFFF"/>
                  </a:solidFill>
                  <a:latin typeface="Poppins Light" panose="020B0604020202020204" charset="-94"/>
                  <a:cs typeface="Poppins Light" panose="020B0604020202020204" charset="-94"/>
                </a:rPr>
                <a:t>öğrenci</a:t>
              </a:r>
              <a:r>
                <a:rPr lang="en-US" sz="3187" dirty="0">
                  <a:solidFill>
                    <a:srgbClr val="FFFFFF"/>
                  </a:solidFill>
                  <a:latin typeface="Poppins Light" panose="020B0604020202020204" charset="-94"/>
                  <a:cs typeface="Poppins Light" panose="020B0604020202020204" charset="-94"/>
                </a:rPr>
                <a:t> </a:t>
              </a:r>
              <a:r>
                <a:rPr lang="en-US" sz="3187" dirty="0" err="1">
                  <a:solidFill>
                    <a:srgbClr val="FFFFFF"/>
                  </a:solidFill>
                  <a:latin typeface="Poppins Light" panose="020B0604020202020204" charset="-94"/>
                  <a:cs typeface="Poppins Light" panose="020B0604020202020204" charset="-94"/>
                </a:rPr>
                <a:t>talebi</a:t>
              </a:r>
              <a:r>
                <a:rPr lang="en-US" sz="3187" dirty="0">
                  <a:solidFill>
                    <a:srgbClr val="FFFFFF"/>
                  </a:solidFill>
                  <a:latin typeface="Poppins Light" panose="020B0604020202020204" charset="-94"/>
                  <a:cs typeface="Poppins Light" panose="020B0604020202020204" charset="-94"/>
                </a:rPr>
                <a:t> de </a:t>
              </a:r>
              <a:r>
                <a:rPr lang="en-US" sz="3187" dirty="0" err="1">
                  <a:solidFill>
                    <a:srgbClr val="FFFFFF"/>
                  </a:solidFill>
                  <a:latin typeface="Poppins Light" panose="020B0604020202020204" charset="-94"/>
                  <a:cs typeface="Poppins Light" panose="020B0604020202020204" charset="-94"/>
                </a:rPr>
                <a:t>dikkate</a:t>
              </a:r>
              <a:r>
                <a:rPr lang="en-US" sz="3187" dirty="0">
                  <a:solidFill>
                    <a:srgbClr val="FFFFFF"/>
                  </a:solidFill>
                  <a:latin typeface="Poppins Light" panose="020B0604020202020204" charset="-94"/>
                  <a:cs typeface="Poppins Light" panose="020B0604020202020204" charset="-94"/>
                </a:rPr>
                <a:t> </a:t>
              </a:r>
              <a:r>
                <a:rPr lang="en-US" sz="3187" dirty="0" err="1">
                  <a:solidFill>
                    <a:srgbClr val="FFFFFF"/>
                  </a:solidFill>
                  <a:latin typeface="Poppins Light" panose="020B0604020202020204" charset="-94"/>
                  <a:cs typeface="Poppins Light" panose="020B0604020202020204" charset="-94"/>
                </a:rPr>
                <a:t>alınarak</a:t>
              </a:r>
              <a:r>
                <a:rPr lang="en-US" sz="3187" dirty="0">
                  <a:solidFill>
                    <a:srgbClr val="FFFFFF"/>
                  </a:solidFill>
                  <a:latin typeface="Poppins Light" panose="020B0604020202020204" charset="-94"/>
                  <a:cs typeface="Poppins Light" panose="020B0604020202020204" charset="-94"/>
                </a:rPr>
                <a:t> </a:t>
              </a:r>
              <a:r>
                <a:rPr lang="en-US" sz="3187" dirty="0" err="1">
                  <a:solidFill>
                    <a:srgbClr val="FFFFFF"/>
                  </a:solidFill>
                  <a:latin typeface="Poppins Light" panose="020B0604020202020204" charset="-94"/>
                  <a:cs typeface="Poppins Light" panose="020B0604020202020204" charset="-94"/>
                </a:rPr>
                <a:t>mesleki</a:t>
              </a:r>
              <a:r>
                <a:rPr lang="en-US" sz="3187" dirty="0">
                  <a:solidFill>
                    <a:srgbClr val="FFFFFF"/>
                  </a:solidFill>
                  <a:latin typeface="Poppins Light" panose="020B0604020202020204" charset="-94"/>
                  <a:cs typeface="Poppins Light" panose="020B0604020202020204" charset="-94"/>
                </a:rPr>
                <a:t> </a:t>
              </a:r>
              <a:r>
                <a:rPr lang="en-US" sz="3187" dirty="0" err="1">
                  <a:solidFill>
                    <a:srgbClr val="FFFFFF"/>
                  </a:solidFill>
                  <a:latin typeface="Poppins Light" panose="020B0604020202020204" charset="-94"/>
                  <a:cs typeface="Poppins Light" panose="020B0604020202020204" charset="-94"/>
                </a:rPr>
                <a:t>eğitim</a:t>
              </a:r>
              <a:r>
                <a:rPr lang="en-US" sz="3187" dirty="0">
                  <a:solidFill>
                    <a:srgbClr val="FFFFFF"/>
                  </a:solidFill>
                  <a:latin typeface="Poppins Light" panose="020B0604020202020204" charset="-94"/>
                  <a:cs typeface="Poppins Light" panose="020B0604020202020204" charset="-94"/>
                </a:rPr>
                <a:t> </a:t>
              </a:r>
              <a:r>
                <a:rPr lang="en-US" sz="3187" dirty="0" err="1">
                  <a:solidFill>
                    <a:srgbClr val="FFFFFF"/>
                  </a:solidFill>
                  <a:latin typeface="Poppins Light" panose="020B0604020202020204" charset="-94"/>
                  <a:cs typeface="Poppins Light" panose="020B0604020202020204" charset="-94"/>
                </a:rPr>
                <a:t>merkezine</a:t>
              </a:r>
              <a:r>
                <a:rPr lang="en-US" sz="3187" dirty="0">
                  <a:solidFill>
                    <a:srgbClr val="FFFFFF"/>
                  </a:solidFill>
                  <a:latin typeface="Poppins Light" panose="020B0604020202020204" charset="-94"/>
                  <a:cs typeface="Poppins Light" panose="020B0604020202020204" charset="-94"/>
                </a:rPr>
                <a:t> </a:t>
              </a:r>
              <a:r>
                <a:rPr lang="en-US" sz="3187" dirty="0" err="1">
                  <a:solidFill>
                    <a:srgbClr val="FFFFFF"/>
                  </a:solidFill>
                  <a:latin typeface="Poppins Light" panose="020B0604020202020204" charset="-94"/>
                  <a:cs typeface="Poppins Light" panose="020B0604020202020204" charset="-94"/>
                </a:rPr>
                <a:t>ya</a:t>
              </a:r>
              <a:r>
                <a:rPr lang="en-US" sz="3187" dirty="0">
                  <a:solidFill>
                    <a:srgbClr val="FFFFFF"/>
                  </a:solidFill>
                  <a:latin typeface="Poppins Light" panose="020B0604020202020204" charset="-94"/>
                  <a:cs typeface="Poppins Light" panose="020B0604020202020204" charset="-94"/>
                </a:rPr>
                <a:t> da </a:t>
              </a:r>
              <a:r>
                <a:rPr lang="en-US" sz="3187" dirty="0" err="1">
                  <a:solidFill>
                    <a:srgbClr val="FFFFFF"/>
                  </a:solidFill>
                  <a:latin typeface="Poppins Light" panose="020B0604020202020204" charset="-94"/>
                  <a:cs typeface="Poppins Light" panose="020B0604020202020204" charset="-94"/>
                </a:rPr>
                <a:t>açık</a:t>
              </a:r>
              <a:r>
                <a:rPr lang="en-US" sz="3187" dirty="0">
                  <a:solidFill>
                    <a:srgbClr val="FFFFFF"/>
                  </a:solidFill>
                  <a:latin typeface="Poppins Light" panose="020B0604020202020204" charset="-94"/>
                  <a:cs typeface="Poppins Light" panose="020B0604020202020204" charset="-94"/>
                </a:rPr>
                <a:t> </a:t>
              </a:r>
              <a:r>
                <a:rPr lang="en-US" sz="3187" dirty="0" err="1">
                  <a:solidFill>
                    <a:srgbClr val="FFFFFF"/>
                  </a:solidFill>
                  <a:latin typeface="Poppins Light" panose="020B0604020202020204" charset="-94"/>
                  <a:cs typeface="Poppins Light" panose="020B0604020202020204" charset="-94"/>
                </a:rPr>
                <a:t>öğretime</a:t>
              </a:r>
              <a:r>
                <a:rPr lang="en-US" sz="3187" dirty="0">
                  <a:solidFill>
                    <a:srgbClr val="FFFFFF"/>
                  </a:solidFill>
                  <a:latin typeface="Poppins Light" panose="020B0604020202020204" charset="-94"/>
                  <a:cs typeface="Poppins Light" panose="020B0604020202020204" charset="-94"/>
                </a:rPr>
                <a:t> </a:t>
              </a:r>
              <a:r>
                <a:rPr lang="en-US" sz="3187" dirty="0" err="1">
                  <a:solidFill>
                    <a:srgbClr val="FFFFFF"/>
                  </a:solidFill>
                  <a:latin typeface="Poppins Light" panose="020B0604020202020204" charset="-94"/>
                  <a:cs typeface="Poppins Light" panose="020B0604020202020204" charset="-94"/>
                </a:rPr>
                <a:t>kayıtları</a:t>
              </a:r>
              <a:r>
                <a:rPr lang="en-US" sz="3187" dirty="0">
                  <a:solidFill>
                    <a:srgbClr val="FFFFFF"/>
                  </a:solidFill>
                  <a:latin typeface="Poppins Light" panose="020B0604020202020204" charset="-94"/>
                  <a:cs typeface="Poppins Light" panose="020B0604020202020204" charset="-94"/>
                </a:rPr>
                <a:t> </a:t>
              </a:r>
              <a:r>
                <a:rPr lang="en-US" sz="3187" dirty="0" err="1">
                  <a:solidFill>
                    <a:srgbClr val="FFFFFF"/>
                  </a:solidFill>
                  <a:latin typeface="Poppins Light" panose="020B0604020202020204" charset="-94"/>
                  <a:cs typeface="Poppins Light" panose="020B0604020202020204" charset="-94"/>
                </a:rPr>
                <a:t>yapılır</a:t>
              </a:r>
              <a:r>
                <a:rPr lang="en-US" sz="3187" dirty="0">
                  <a:solidFill>
                    <a:srgbClr val="FFFFFF"/>
                  </a:solidFill>
                  <a:latin typeface="Poppins Light" panose="020B0604020202020204" charset="-94"/>
                  <a:cs typeface="Poppins Light" panose="020B0604020202020204" charset="-94"/>
                </a:rPr>
                <a:t>.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8769" y="-1364941"/>
            <a:ext cx="18394869" cy="13723083"/>
          </a:xfrm>
          <a:custGeom>
            <a:avLst/>
            <a:gdLst/>
            <a:ahLst/>
            <a:cxnLst/>
            <a:rect l="l" t="t" r="r" b="b"/>
            <a:pathLst>
              <a:path w="18394869" h="13723083">
                <a:moveTo>
                  <a:pt x="0" y="0"/>
                </a:moveTo>
                <a:lnTo>
                  <a:pt x="18394869" y="0"/>
                </a:lnTo>
                <a:lnTo>
                  <a:pt x="18394869" y="13723083"/>
                </a:lnTo>
                <a:lnTo>
                  <a:pt x="0" y="137230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392" r="-1636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1810602"/>
            <a:ext cx="18288000" cy="9352551"/>
            <a:chOff x="0" y="0"/>
            <a:chExt cx="1913890" cy="97877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3890" cy="978771"/>
            </a:xfrm>
            <a:custGeom>
              <a:avLst/>
              <a:gdLst/>
              <a:ahLst/>
              <a:cxnLst/>
              <a:rect l="l" t="t" r="r" b="b"/>
              <a:pathLst>
                <a:path w="1913890" h="978771">
                  <a:moveTo>
                    <a:pt x="1789430" y="978770"/>
                  </a:moveTo>
                  <a:lnTo>
                    <a:pt x="124460" y="978770"/>
                  </a:lnTo>
                  <a:cubicBezTo>
                    <a:pt x="55880" y="978770"/>
                    <a:pt x="0" y="922890"/>
                    <a:pt x="0" y="85431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854311"/>
                  </a:lnTo>
                  <a:cubicBezTo>
                    <a:pt x="1913890" y="922890"/>
                    <a:pt x="1858010" y="978771"/>
                    <a:pt x="1789430" y="978771"/>
                  </a:cubicBezTo>
                  <a:close/>
                </a:path>
              </a:pathLst>
            </a:custGeom>
            <a:solidFill>
              <a:srgbClr val="FFF3A6"/>
            </a:solidFill>
          </p:spPr>
        </p:sp>
      </p:grpSp>
      <p:sp>
        <p:nvSpPr>
          <p:cNvPr id="5" name="Freeform 5"/>
          <p:cNvSpPr/>
          <p:nvPr/>
        </p:nvSpPr>
        <p:spPr>
          <a:xfrm rot="-10800000">
            <a:off x="6880256" y="3258483"/>
            <a:ext cx="4527488" cy="6029342"/>
          </a:xfrm>
          <a:custGeom>
            <a:avLst/>
            <a:gdLst/>
            <a:ahLst/>
            <a:cxnLst/>
            <a:rect l="l" t="t" r="r" b="b"/>
            <a:pathLst>
              <a:path w="4527488" h="6029342">
                <a:moveTo>
                  <a:pt x="0" y="0"/>
                </a:moveTo>
                <a:lnTo>
                  <a:pt x="4527488" y="0"/>
                </a:lnTo>
                <a:lnTo>
                  <a:pt x="4527488" y="6029342"/>
                </a:lnTo>
                <a:lnTo>
                  <a:pt x="0" y="60293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0800000">
            <a:off x="12459051" y="3258483"/>
            <a:ext cx="4527488" cy="6029342"/>
          </a:xfrm>
          <a:custGeom>
            <a:avLst/>
            <a:gdLst/>
            <a:ahLst/>
            <a:cxnLst/>
            <a:rect l="l" t="t" r="r" b="b"/>
            <a:pathLst>
              <a:path w="4527488" h="6029342">
                <a:moveTo>
                  <a:pt x="0" y="0"/>
                </a:moveTo>
                <a:lnTo>
                  <a:pt x="4527488" y="0"/>
                </a:lnTo>
                <a:lnTo>
                  <a:pt x="4527488" y="6029342"/>
                </a:lnTo>
                <a:lnTo>
                  <a:pt x="0" y="60293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2797183" y="557574"/>
            <a:ext cx="12662966" cy="1958867"/>
            <a:chOff x="0" y="0"/>
            <a:chExt cx="16883954" cy="2611823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16883954" cy="2611823"/>
              <a:chOff x="0" y="0"/>
              <a:chExt cx="13360766" cy="2066812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2700" y="12700"/>
                <a:ext cx="13335366" cy="2041412"/>
              </a:xfrm>
              <a:custGeom>
                <a:avLst/>
                <a:gdLst/>
                <a:ahLst/>
                <a:cxnLst/>
                <a:rect l="l" t="t" r="r" b="b"/>
                <a:pathLst>
                  <a:path w="13335366" h="2041412">
                    <a:moveTo>
                      <a:pt x="12378421" y="2041412"/>
                    </a:moveTo>
                    <a:lnTo>
                      <a:pt x="956945" y="2041412"/>
                    </a:lnTo>
                    <a:cubicBezTo>
                      <a:pt x="428371" y="2041412"/>
                      <a:pt x="0" y="1612914"/>
                      <a:pt x="0" y="1020706"/>
                    </a:cubicBezTo>
                    <a:cubicBezTo>
                      <a:pt x="0" y="428371"/>
                      <a:pt x="428371" y="0"/>
                      <a:pt x="956945" y="0"/>
                    </a:cubicBezTo>
                    <a:lnTo>
                      <a:pt x="12378421" y="0"/>
                    </a:lnTo>
                    <a:cubicBezTo>
                      <a:pt x="12906868" y="0"/>
                      <a:pt x="13335366" y="428371"/>
                      <a:pt x="13335366" y="1020706"/>
                    </a:cubicBezTo>
                    <a:cubicBezTo>
                      <a:pt x="13335366" y="1612914"/>
                      <a:pt x="12906869" y="2041412"/>
                      <a:pt x="12378421" y="2041412"/>
                    </a:cubicBezTo>
                    <a:close/>
                  </a:path>
                </a:pathLst>
              </a:custGeom>
              <a:solidFill>
                <a:srgbClr val="9C97FF"/>
              </a:solidFill>
            </p:spPr>
          </p:sp>
          <p:sp>
            <p:nvSpPr>
              <p:cNvPr id="10" name="Freeform 10"/>
              <p:cNvSpPr/>
              <p:nvPr/>
            </p:nvSpPr>
            <p:spPr>
              <a:xfrm>
                <a:off x="0" y="0"/>
                <a:ext cx="13360766" cy="2066812"/>
              </a:xfrm>
              <a:custGeom>
                <a:avLst/>
                <a:gdLst/>
                <a:ahLst/>
                <a:cxnLst/>
                <a:rect l="l" t="t" r="r" b="b"/>
                <a:pathLst>
                  <a:path w="13360766" h="2066812">
                    <a:moveTo>
                      <a:pt x="12391121" y="0"/>
                    </a:moveTo>
                    <a:lnTo>
                      <a:pt x="969645" y="0"/>
                    </a:lnTo>
                    <a:cubicBezTo>
                      <a:pt x="434975" y="0"/>
                      <a:pt x="0" y="434975"/>
                      <a:pt x="0" y="1033406"/>
                    </a:cubicBezTo>
                    <a:cubicBezTo>
                      <a:pt x="0" y="1631837"/>
                      <a:pt x="434975" y="2066812"/>
                      <a:pt x="969645" y="2066812"/>
                    </a:cubicBezTo>
                    <a:lnTo>
                      <a:pt x="12391121" y="2066812"/>
                    </a:lnTo>
                    <a:cubicBezTo>
                      <a:pt x="12925792" y="2066812"/>
                      <a:pt x="13360766" y="1631837"/>
                      <a:pt x="13360766" y="1033406"/>
                    </a:cubicBezTo>
                    <a:cubicBezTo>
                      <a:pt x="13360766" y="434975"/>
                      <a:pt x="12925792" y="0"/>
                      <a:pt x="12391121" y="0"/>
                    </a:cubicBezTo>
                    <a:close/>
                    <a:moveTo>
                      <a:pt x="12391121" y="2041412"/>
                    </a:moveTo>
                    <a:lnTo>
                      <a:pt x="969645" y="2041412"/>
                    </a:lnTo>
                    <a:cubicBezTo>
                      <a:pt x="448945" y="2041412"/>
                      <a:pt x="25400" y="1617867"/>
                      <a:pt x="25400" y="1033406"/>
                    </a:cubicBezTo>
                    <a:cubicBezTo>
                      <a:pt x="25400" y="448945"/>
                      <a:pt x="448945" y="25400"/>
                      <a:pt x="969645" y="25400"/>
                    </a:cubicBezTo>
                    <a:lnTo>
                      <a:pt x="12391121" y="25400"/>
                    </a:lnTo>
                    <a:cubicBezTo>
                      <a:pt x="12911821" y="25400"/>
                      <a:pt x="13335366" y="448945"/>
                      <a:pt x="13335366" y="1033406"/>
                    </a:cubicBezTo>
                    <a:cubicBezTo>
                      <a:pt x="13335366" y="1617867"/>
                      <a:pt x="12911821" y="2041412"/>
                      <a:pt x="12391121" y="2041412"/>
                    </a:cubicBezTo>
                    <a:close/>
                  </a:path>
                </a:pathLst>
              </a:custGeom>
              <a:solidFill>
                <a:srgbClr val="9C97FF"/>
              </a:solidFill>
            </p:spPr>
          </p:sp>
        </p:grpSp>
        <p:sp>
          <p:nvSpPr>
            <p:cNvPr id="11" name="TextBox 11"/>
            <p:cNvSpPr txBox="1"/>
            <p:nvPr/>
          </p:nvSpPr>
          <p:spPr>
            <a:xfrm>
              <a:off x="1003584" y="644876"/>
              <a:ext cx="14876787" cy="13887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920"/>
                </a:lnSpc>
              </a:pPr>
              <a:r>
                <a:rPr lang="en-US" sz="7200">
                  <a:solidFill>
                    <a:srgbClr val="F4F4F4"/>
                  </a:solidFill>
                  <a:latin typeface="Poppins Light"/>
                </a:rPr>
                <a:t>Devamsızlık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280860" y="3251966"/>
            <a:ext cx="4938133" cy="6392097"/>
            <a:chOff x="0" y="0"/>
            <a:chExt cx="6584178" cy="852279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584178" cy="8522795"/>
            </a:xfrm>
            <a:custGeom>
              <a:avLst/>
              <a:gdLst/>
              <a:ahLst/>
              <a:cxnLst/>
              <a:rect l="l" t="t" r="r" b="b"/>
              <a:pathLst>
                <a:path w="6584178" h="8522795">
                  <a:moveTo>
                    <a:pt x="0" y="0"/>
                  </a:moveTo>
                  <a:lnTo>
                    <a:pt x="6584178" y="0"/>
                  </a:lnTo>
                  <a:lnTo>
                    <a:pt x="6584178" y="8522795"/>
                  </a:lnTo>
                  <a:lnTo>
                    <a:pt x="0" y="85227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 t="-1440" b="-1440"/>
              </a:stretch>
            </a:blipFill>
          </p:spPr>
        </p:sp>
        <p:sp>
          <p:nvSpPr>
            <p:cNvPr id="14" name="TextBox 14"/>
            <p:cNvSpPr txBox="1"/>
            <p:nvPr/>
          </p:nvSpPr>
          <p:spPr>
            <a:xfrm>
              <a:off x="703501" y="1397336"/>
              <a:ext cx="5177175" cy="56995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80"/>
                </a:lnSpc>
              </a:pPr>
              <a:r>
                <a:rPr lang="en-US" sz="2600">
                  <a:solidFill>
                    <a:srgbClr val="000000"/>
                  </a:solidFill>
                  <a:latin typeface="Poppins Light"/>
                </a:rPr>
                <a:t>Art arda iki gün özürsüz devamsızlık yapan öğrencinin durumu velisine bildirilecek, veli okula davet edilerek öğrencinin durumu hakkında bilgilendirilecek ve varsa özür belgesini teslim etmesi istenecek.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6880256" y="3258483"/>
            <a:ext cx="4527488" cy="6029342"/>
            <a:chOff x="0" y="0"/>
            <a:chExt cx="6036650" cy="8039123"/>
          </a:xfrm>
        </p:grpSpPr>
        <p:sp>
          <p:nvSpPr>
            <p:cNvPr id="16" name="Freeform 16"/>
            <p:cNvSpPr/>
            <p:nvPr/>
          </p:nvSpPr>
          <p:spPr>
            <a:xfrm rot="-10800000" flipH="1">
              <a:off x="0" y="0"/>
              <a:ext cx="6036650" cy="8039123"/>
            </a:xfrm>
            <a:custGeom>
              <a:avLst/>
              <a:gdLst/>
              <a:ahLst/>
              <a:cxnLst/>
              <a:rect l="l" t="t" r="r" b="b"/>
              <a:pathLst>
                <a:path w="6036650" h="8039123">
                  <a:moveTo>
                    <a:pt x="6036650" y="0"/>
                  </a:moveTo>
                  <a:lnTo>
                    <a:pt x="0" y="0"/>
                  </a:lnTo>
                  <a:lnTo>
                    <a:pt x="0" y="8039123"/>
                  </a:lnTo>
                  <a:lnTo>
                    <a:pt x="6036650" y="8039123"/>
                  </a:lnTo>
                  <a:lnTo>
                    <a:pt x="603665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TextBox 17"/>
            <p:cNvSpPr txBox="1"/>
            <p:nvPr/>
          </p:nvSpPr>
          <p:spPr>
            <a:xfrm>
              <a:off x="556191" y="1441250"/>
              <a:ext cx="4924269" cy="51280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80"/>
                </a:lnSpc>
              </a:pPr>
              <a:r>
                <a:rPr lang="en-US" sz="2600">
                  <a:solidFill>
                    <a:srgbClr val="000000"/>
                  </a:solidFill>
                  <a:latin typeface="Poppins Light"/>
                </a:rPr>
                <a:t>Devamsızlık süresi özürsüz 10 günü, toplam 30 günü aşan öğrenciler, ders puanları ne olursa olsun başarısız sayılacak ve durumları yazılı olarak velilerine bildirilecek.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2459051" y="3258483"/>
            <a:ext cx="4527488" cy="6029342"/>
            <a:chOff x="0" y="0"/>
            <a:chExt cx="6036650" cy="8039123"/>
          </a:xfrm>
        </p:grpSpPr>
        <p:sp>
          <p:nvSpPr>
            <p:cNvPr id="19" name="Freeform 19"/>
            <p:cNvSpPr/>
            <p:nvPr/>
          </p:nvSpPr>
          <p:spPr>
            <a:xfrm rot="-10800000">
              <a:off x="0" y="0"/>
              <a:ext cx="6036650" cy="8039123"/>
            </a:xfrm>
            <a:custGeom>
              <a:avLst/>
              <a:gdLst/>
              <a:ahLst/>
              <a:cxnLst/>
              <a:rect l="l" t="t" r="r" b="b"/>
              <a:pathLst>
                <a:path w="6036650" h="8039123">
                  <a:moveTo>
                    <a:pt x="0" y="0"/>
                  </a:moveTo>
                  <a:lnTo>
                    <a:pt x="6036650" y="0"/>
                  </a:lnTo>
                  <a:lnTo>
                    <a:pt x="6036650" y="8039123"/>
                  </a:lnTo>
                  <a:lnTo>
                    <a:pt x="0" y="80391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TextBox 20"/>
            <p:cNvSpPr txBox="1"/>
            <p:nvPr/>
          </p:nvSpPr>
          <p:spPr>
            <a:xfrm>
              <a:off x="556191" y="1441250"/>
              <a:ext cx="4924269" cy="51280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80"/>
                </a:lnSpc>
              </a:pPr>
              <a:r>
                <a:rPr lang="en-US" sz="2600">
                  <a:solidFill>
                    <a:srgbClr val="000000"/>
                  </a:solidFill>
                  <a:latin typeface="Poppins Light"/>
                </a:rPr>
                <a:t>Özürsüz olarak yapılan her bir devamsızlık günü, haftalık ders çizelgesinde belirtilen sosyal sorumluluk çalışmaları için öngörülen süreye bir saat olarak ayrıca eklenecek.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144000" y="2926050"/>
            <a:ext cx="8899506" cy="3730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10"/>
              </a:lnSpc>
            </a:pPr>
            <a:r>
              <a:rPr lang="en-US" sz="3238">
                <a:solidFill>
                  <a:srgbClr val="000000"/>
                </a:solidFill>
                <a:latin typeface="Poppins Light"/>
              </a:rPr>
              <a:t>Devamsızlık yapan ve sınıf tekrarı riski bulunan öğrenci velisini devamsızlığın 5'inci gününde okula davet edilecek.</a:t>
            </a:r>
          </a:p>
          <a:p>
            <a:pPr algn="just">
              <a:lnSpc>
                <a:spcPts val="4210"/>
              </a:lnSpc>
            </a:pPr>
            <a:endParaRPr lang="en-US" sz="3238">
              <a:solidFill>
                <a:srgbClr val="000000"/>
              </a:solidFill>
              <a:latin typeface="Poppins Light"/>
            </a:endParaRPr>
          </a:p>
          <a:p>
            <a:pPr algn="just">
              <a:lnSpc>
                <a:spcPts val="4210"/>
              </a:lnSpc>
            </a:pPr>
            <a:endParaRPr lang="en-US" sz="3238">
              <a:solidFill>
                <a:srgbClr val="000000"/>
              </a:solidFill>
              <a:latin typeface="Poppins Light"/>
            </a:endParaRPr>
          </a:p>
          <a:p>
            <a:pPr algn="just">
              <a:lnSpc>
                <a:spcPts val="4210"/>
              </a:lnSpc>
            </a:pPr>
            <a:r>
              <a:rPr lang="en-US" sz="3238">
                <a:solidFill>
                  <a:srgbClr val="000000"/>
                </a:solidFill>
                <a:latin typeface="Poppins Light"/>
              </a:rPr>
              <a:t>Sadece istisnai durumda olan öğrenciler açık liseye geçebilecektir. </a:t>
            </a:r>
          </a:p>
        </p:txBody>
      </p:sp>
      <p:sp>
        <p:nvSpPr>
          <p:cNvPr id="3" name="Freeform 3"/>
          <p:cNvSpPr/>
          <p:nvPr/>
        </p:nvSpPr>
        <p:spPr>
          <a:xfrm rot="5400000">
            <a:off x="-2311272" y="1296781"/>
            <a:ext cx="10287000" cy="7674388"/>
          </a:xfrm>
          <a:custGeom>
            <a:avLst/>
            <a:gdLst/>
            <a:ahLst/>
            <a:cxnLst/>
            <a:rect l="l" t="t" r="r" b="b"/>
            <a:pathLst>
              <a:path w="10287000" h="7674388">
                <a:moveTo>
                  <a:pt x="0" y="0"/>
                </a:moveTo>
                <a:lnTo>
                  <a:pt x="10287000" y="0"/>
                </a:lnTo>
                <a:lnTo>
                  <a:pt x="10287000" y="7674388"/>
                </a:lnTo>
                <a:lnTo>
                  <a:pt x="0" y="76743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392" r="-16362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600159" y="8928729"/>
            <a:ext cx="659141" cy="659141"/>
          </a:xfrm>
          <a:custGeom>
            <a:avLst/>
            <a:gdLst/>
            <a:ahLst/>
            <a:cxnLst/>
            <a:rect l="l" t="t" r="r" b="b"/>
            <a:pathLst>
              <a:path w="659141" h="659141">
                <a:moveTo>
                  <a:pt x="0" y="0"/>
                </a:moveTo>
                <a:lnTo>
                  <a:pt x="659141" y="0"/>
                </a:lnTo>
                <a:lnTo>
                  <a:pt x="659141" y="659142"/>
                </a:lnTo>
                <a:lnTo>
                  <a:pt x="0" y="6591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376</Words>
  <Application>Microsoft Office PowerPoint</Application>
  <PresentationFormat>Özel</PresentationFormat>
  <Paragraphs>79</Paragraphs>
  <Slides>13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9" baseType="lpstr">
      <vt:lpstr>Poppins Medium</vt:lpstr>
      <vt:lpstr>Poppins Light</vt:lpstr>
      <vt:lpstr>Arial</vt:lpstr>
      <vt:lpstr>Calibri</vt:lpstr>
      <vt:lpstr>Poppins Light Bold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Pastel Gri ve Pembe Mor Yuvarlak ve Dostane Sınıf Kuralları Eğitim Sunumu</dc:title>
  <dc:creator>ESRA K</dc:creator>
  <cp:lastModifiedBy>ESRA KAĞNICI</cp:lastModifiedBy>
  <cp:revision>10</cp:revision>
  <dcterms:created xsi:type="dcterms:W3CDTF">2006-08-16T00:00:00Z</dcterms:created>
  <dcterms:modified xsi:type="dcterms:W3CDTF">2023-11-21T05:49:02Z</dcterms:modified>
  <dc:identifier>DAFuEUtQcMg</dc:identifier>
</cp:coreProperties>
</file>